
<file path=[Content_Types].xml><?xml version="1.0" encoding="utf-8"?>
<Types xmlns="http://schemas.openxmlformats.org/package/2006/content-types">
  <Default Extension="jpeg" ContentType="image/jpeg"/>
  <Default Extension="png" ContentType="image/png"/>
  <Default Extension="gif" ContentType="image/gi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1" r:id="rId3"/>
  </p:sldMasterIdLst>
  <p:notesMasterIdLst>
    <p:notesMasterId r:id="rId5"/>
  </p:notesMasterIdLst>
  <p:handoutMasterIdLst>
    <p:handoutMasterId r:id="rId44"/>
  </p:handoutMasterIdLst>
  <p:sldIdLst>
    <p:sldId id="3061" r:id="rId4"/>
    <p:sldId id="3084" r:id="rId6"/>
    <p:sldId id="3106" r:id="rId7"/>
    <p:sldId id="3085" r:id="rId8"/>
    <p:sldId id="3111" r:id="rId9"/>
    <p:sldId id="3088" r:id="rId10"/>
    <p:sldId id="3133" r:id="rId11"/>
    <p:sldId id="3134" r:id="rId12"/>
    <p:sldId id="3135" r:id="rId13"/>
    <p:sldId id="3148" r:id="rId14"/>
    <p:sldId id="3137" r:id="rId15"/>
    <p:sldId id="3141" r:id="rId16"/>
    <p:sldId id="3142" r:id="rId17"/>
    <p:sldId id="3139" r:id="rId18"/>
    <p:sldId id="3140" r:id="rId19"/>
    <p:sldId id="3143" r:id="rId20"/>
    <p:sldId id="3144" r:id="rId21"/>
    <p:sldId id="3145" r:id="rId22"/>
    <p:sldId id="3146" r:id="rId23"/>
    <p:sldId id="3147" r:id="rId24"/>
    <p:sldId id="3150" r:id="rId25"/>
    <p:sldId id="3151" r:id="rId26"/>
    <p:sldId id="3152" r:id="rId27"/>
    <p:sldId id="3153" r:id="rId28"/>
    <p:sldId id="3154" r:id="rId29"/>
    <p:sldId id="3155" r:id="rId30"/>
    <p:sldId id="3090" r:id="rId31"/>
    <p:sldId id="3156" r:id="rId32"/>
    <p:sldId id="3116" r:id="rId33"/>
    <p:sldId id="3157" r:id="rId34"/>
    <p:sldId id="3158" r:id="rId35"/>
    <p:sldId id="3159" r:id="rId36"/>
    <p:sldId id="3160" r:id="rId37"/>
    <p:sldId id="3161" r:id="rId38"/>
    <p:sldId id="3162" r:id="rId39"/>
    <p:sldId id="3118" r:id="rId40"/>
    <p:sldId id="3115" r:id="rId41"/>
    <p:sldId id="3120" r:id="rId42"/>
    <p:sldId id="3083" r:id="rId43"/>
  </p:sldIdLst>
  <p:sldSz cx="12858750" cy="723265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E7E7"/>
    <a:srgbClr val="FF9999"/>
    <a:srgbClr val="2AB2CC"/>
    <a:srgbClr val="BC3A8B"/>
    <a:srgbClr val="A91D7F"/>
    <a:srgbClr val="C3172B"/>
    <a:srgbClr val="E62E18"/>
    <a:srgbClr val="C84E97"/>
    <a:srgbClr val="66C3C3"/>
    <a:srgbClr val="C0E2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6989" autoAdjust="0"/>
    <p:restoredTop sz="95316" autoAdjust="0"/>
  </p:normalViewPr>
  <p:slideViewPr>
    <p:cSldViewPr>
      <p:cViewPr varScale="1">
        <p:scale>
          <a:sx n="66" d="100"/>
          <a:sy n="66" d="100"/>
        </p:scale>
        <p:origin x="-822" y="-102"/>
      </p:cViewPr>
      <p:guideLst>
        <p:guide orient="horz" pos="274"/>
        <p:guide orient="horz" pos="4212"/>
        <p:guide pos="4076"/>
        <p:guide pos="483"/>
        <p:guide pos="7567"/>
        <p:guide pos="6818"/>
      </p:guideLst>
    </p:cSldViewPr>
  </p:slideViewPr>
  <p:outlineViewPr>
    <p:cViewPr>
      <p:scale>
        <a:sx n="100" d="100"/>
        <a:sy n="100" d="100"/>
      </p:scale>
      <p:origin x="0" y="-9972"/>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7" Type="http://schemas.openxmlformats.org/officeDocument/2006/relationships/tableStyles" Target="tableStyles.xml"/><Relationship Id="rId46" Type="http://schemas.openxmlformats.org/officeDocument/2006/relationships/viewProps" Target="viewProps.xml"/><Relationship Id="rId45" Type="http://schemas.openxmlformats.org/officeDocument/2006/relationships/presProps" Target="presProps.xml"/><Relationship Id="rId44" Type="http://schemas.openxmlformats.org/officeDocument/2006/relationships/handoutMaster" Target="handoutMasters/handoutMaster1.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jpeg>
</file>

<file path=ppt/media/image3.png>
</file>

<file path=ppt/media/image4.GIF>
</file>

<file path=ppt/media/image5.png>
</file>

<file path=ppt/media/image6.jpeg>
</file>

<file path=ppt/media/image7.pn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smtClean="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fld>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85715" y="482177"/>
            <a:ext cx="4147281" cy="1687618"/>
          </a:xfrm>
        </p:spPr>
        <p:txBody>
          <a:bodyPr anchor="b"/>
          <a:lstStyle>
            <a:lvl1pPr>
              <a:defRPr sz="34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466644" y="1041368"/>
            <a:ext cx="6509742" cy="5139869"/>
          </a:xfrm>
        </p:spPr>
        <p:txBody>
          <a:bodyPr/>
          <a:lstStyle>
            <a:lvl1pPr>
              <a:defRPr sz="3400"/>
            </a:lvl1pPr>
            <a:lvl2pPr>
              <a:defRPr sz="3000"/>
            </a:lvl2pPr>
            <a:lvl3pPr>
              <a:defRPr sz="2500"/>
            </a:lvl3pPr>
            <a:lvl4pPr>
              <a:defRPr sz="2100"/>
            </a:lvl4pPr>
            <a:lvl5pPr>
              <a:defRPr sz="2100"/>
            </a:lvl5pPr>
            <a:lvl6pPr>
              <a:defRPr sz="2100"/>
            </a:lvl6pPr>
            <a:lvl7pPr>
              <a:defRPr sz="2100"/>
            </a:lvl7pPr>
            <a:lvl8pPr>
              <a:defRPr sz="2100"/>
            </a:lvl8pPr>
            <a:lvl9pPr>
              <a:defRPr sz="21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85715" y="2169795"/>
            <a:ext cx="4147281" cy="4019814"/>
          </a:xfrm>
        </p:spPr>
        <p:txBody>
          <a:bodyPr/>
          <a:lstStyle>
            <a:lvl1pPr marL="0" indent="0">
              <a:buNone/>
              <a:defRPr sz="1700"/>
            </a:lvl1pPr>
            <a:lvl2pPr marL="481965" indent="0">
              <a:buNone/>
              <a:defRPr sz="1500"/>
            </a:lvl2pPr>
            <a:lvl3pPr marL="964565" indent="0">
              <a:buNone/>
              <a:defRPr sz="1300"/>
            </a:lvl3pPr>
            <a:lvl4pPr marL="1446530" indent="0">
              <a:buNone/>
              <a:defRPr sz="1100"/>
            </a:lvl4pPr>
            <a:lvl5pPr marL="1928495" indent="0">
              <a:buNone/>
              <a:defRPr sz="1100"/>
            </a:lvl5pPr>
            <a:lvl6pPr marL="2411095" indent="0">
              <a:buNone/>
              <a:defRPr sz="1100"/>
            </a:lvl6pPr>
            <a:lvl7pPr marL="2893060" indent="0">
              <a:buNone/>
              <a:defRPr sz="1100"/>
            </a:lvl7pPr>
            <a:lvl8pPr marL="3375025" indent="0">
              <a:buNone/>
              <a:defRPr sz="1100"/>
            </a:lvl8pPr>
            <a:lvl9pPr marL="3856990" indent="0">
              <a:buNone/>
              <a:defRPr sz="11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85715" y="482177"/>
            <a:ext cx="4147281" cy="1687618"/>
          </a:xfrm>
        </p:spPr>
        <p:txBody>
          <a:bodyPr anchor="b"/>
          <a:lstStyle>
            <a:lvl1pPr>
              <a:defRPr sz="34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466644" y="1041368"/>
            <a:ext cx="6509742" cy="5139869"/>
          </a:xfrm>
        </p:spPr>
        <p:txBody>
          <a:bodyPr/>
          <a:lstStyle>
            <a:lvl1pPr marL="0" indent="0">
              <a:buNone/>
              <a:defRPr sz="3400"/>
            </a:lvl1pPr>
            <a:lvl2pPr marL="481965" indent="0">
              <a:buNone/>
              <a:defRPr sz="3000"/>
            </a:lvl2pPr>
            <a:lvl3pPr marL="964565" indent="0">
              <a:buNone/>
              <a:defRPr sz="2500"/>
            </a:lvl3pPr>
            <a:lvl4pPr marL="1446530" indent="0">
              <a:buNone/>
              <a:defRPr sz="2100"/>
            </a:lvl4pPr>
            <a:lvl5pPr marL="1928495" indent="0">
              <a:buNone/>
              <a:defRPr sz="2100"/>
            </a:lvl5pPr>
            <a:lvl6pPr marL="2411095" indent="0">
              <a:buNone/>
              <a:defRPr sz="2100"/>
            </a:lvl6pPr>
            <a:lvl7pPr marL="2893060" indent="0">
              <a:buNone/>
              <a:defRPr sz="2100"/>
            </a:lvl7pPr>
            <a:lvl8pPr marL="3375025" indent="0">
              <a:buNone/>
              <a:defRPr sz="2100"/>
            </a:lvl8pPr>
            <a:lvl9pPr marL="3856990" indent="0">
              <a:buNone/>
              <a:defRPr sz="2100"/>
            </a:lvl9pPr>
          </a:lstStyle>
          <a:p>
            <a:endParaRPr lang="zh-CN" altLang="en-US"/>
          </a:p>
        </p:txBody>
      </p:sp>
      <p:sp>
        <p:nvSpPr>
          <p:cNvPr id="4" name="文本占位符 3"/>
          <p:cNvSpPr>
            <a:spLocks noGrp="1"/>
          </p:cNvSpPr>
          <p:nvPr>
            <p:ph type="body" sz="half" idx="2" hasCustomPrompt="1"/>
          </p:nvPr>
        </p:nvSpPr>
        <p:spPr>
          <a:xfrm>
            <a:off x="885715" y="2169795"/>
            <a:ext cx="4147281" cy="4019814"/>
          </a:xfrm>
        </p:spPr>
        <p:txBody>
          <a:bodyPr/>
          <a:lstStyle>
            <a:lvl1pPr marL="0" indent="0">
              <a:buNone/>
              <a:defRPr sz="1700"/>
            </a:lvl1pPr>
            <a:lvl2pPr marL="481965" indent="0">
              <a:buNone/>
              <a:defRPr sz="1500"/>
            </a:lvl2pPr>
            <a:lvl3pPr marL="964565" indent="0">
              <a:buNone/>
              <a:defRPr sz="1300"/>
            </a:lvl3pPr>
            <a:lvl4pPr marL="1446530" indent="0">
              <a:buNone/>
              <a:defRPr sz="1100"/>
            </a:lvl4pPr>
            <a:lvl5pPr marL="1928495" indent="0">
              <a:buNone/>
              <a:defRPr sz="1100"/>
            </a:lvl5pPr>
            <a:lvl6pPr marL="2411095" indent="0">
              <a:buNone/>
              <a:defRPr sz="1100"/>
            </a:lvl6pPr>
            <a:lvl7pPr marL="2893060" indent="0">
              <a:buNone/>
              <a:defRPr sz="1100"/>
            </a:lvl7pPr>
            <a:lvl8pPr marL="3375025" indent="0">
              <a:buNone/>
              <a:defRPr sz="1100"/>
            </a:lvl8pPr>
            <a:lvl9pPr marL="3856990" indent="0">
              <a:buNone/>
              <a:defRPr sz="11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showMasterSp="0">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showMasterSp="0">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202043" y="385071"/>
            <a:ext cx="2772668" cy="6129337"/>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84039" y="385071"/>
            <a:ext cx="8157270" cy="6129337"/>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607344" y="1183677"/>
            <a:ext cx="9644063" cy="2518034"/>
          </a:xfrm>
        </p:spPr>
        <p:txBody>
          <a:bodyPr anchor="b"/>
          <a:lstStyle>
            <a:lvl1pPr algn="ctr">
              <a:defRPr sz="63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607344" y="3798816"/>
            <a:ext cx="9644063" cy="1746216"/>
          </a:xfrm>
        </p:spPr>
        <p:txBody>
          <a:bodyPr/>
          <a:lstStyle>
            <a:lvl1pPr marL="0" indent="0" algn="ctr">
              <a:buNone/>
              <a:defRPr sz="2500"/>
            </a:lvl1pPr>
            <a:lvl2pPr marL="481965" indent="0" algn="ctr">
              <a:buNone/>
              <a:defRPr sz="2100"/>
            </a:lvl2pPr>
            <a:lvl3pPr marL="964565" indent="0" algn="ctr">
              <a:buNone/>
              <a:defRPr sz="1900"/>
            </a:lvl3pPr>
            <a:lvl4pPr marL="1446530" indent="0" algn="ctr">
              <a:buNone/>
              <a:defRPr sz="1700"/>
            </a:lvl4pPr>
            <a:lvl5pPr marL="1928495" indent="0" algn="ctr">
              <a:buNone/>
              <a:defRPr sz="1700"/>
            </a:lvl5pPr>
            <a:lvl6pPr marL="2411095" indent="0" algn="ctr">
              <a:buNone/>
              <a:defRPr sz="1700"/>
            </a:lvl6pPr>
            <a:lvl7pPr marL="2893060" indent="0" algn="ctr">
              <a:buNone/>
              <a:defRPr sz="1700"/>
            </a:lvl7pPr>
            <a:lvl8pPr marL="3375025" indent="0" algn="ctr">
              <a:buNone/>
              <a:defRPr sz="1700"/>
            </a:lvl8pPr>
            <a:lvl9pPr marL="3856990" indent="0" algn="ctr">
              <a:buNone/>
              <a:defRPr sz="17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77342" y="1803141"/>
            <a:ext cx="11090672" cy="3008581"/>
          </a:xfrm>
        </p:spPr>
        <p:txBody>
          <a:bodyPr anchor="b"/>
          <a:lstStyle>
            <a:lvl1pPr>
              <a:defRPr sz="63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77342" y="4840184"/>
            <a:ext cx="11090672" cy="1582142"/>
          </a:xfrm>
        </p:spPr>
        <p:txBody>
          <a:bodyPr/>
          <a:lstStyle>
            <a:lvl1pPr marL="0" indent="0">
              <a:buNone/>
              <a:defRPr sz="2500">
                <a:solidFill>
                  <a:schemeClr val="tx1">
                    <a:tint val="75000"/>
                  </a:schemeClr>
                </a:solidFill>
              </a:defRPr>
            </a:lvl1pPr>
            <a:lvl2pPr marL="481965" indent="0">
              <a:buNone/>
              <a:defRPr sz="2100">
                <a:solidFill>
                  <a:schemeClr val="tx1">
                    <a:tint val="75000"/>
                  </a:schemeClr>
                </a:solidFill>
              </a:defRPr>
            </a:lvl2pPr>
            <a:lvl3pPr marL="964565" indent="0">
              <a:buNone/>
              <a:defRPr sz="1900">
                <a:solidFill>
                  <a:schemeClr val="tx1">
                    <a:tint val="75000"/>
                  </a:schemeClr>
                </a:solidFill>
              </a:defRPr>
            </a:lvl3pPr>
            <a:lvl4pPr marL="1446530" indent="0">
              <a:buNone/>
              <a:defRPr sz="1700">
                <a:solidFill>
                  <a:schemeClr val="tx1">
                    <a:tint val="75000"/>
                  </a:schemeClr>
                </a:solidFill>
              </a:defRPr>
            </a:lvl4pPr>
            <a:lvl5pPr marL="1928495" indent="0">
              <a:buNone/>
              <a:defRPr sz="1700">
                <a:solidFill>
                  <a:schemeClr val="tx1">
                    <a:tint val="75000"/>
                  </a:schemeClr>
                </a:solidFill>
              </a:defRPr>
            </a:lvl5pPr>
            <a:lvl6pPr marL="2411095" indent="0">
              <a:buNone/>
              <a:defRPr sz="1700">
                <a:solidFill>
                  <a:schemeClr val="tx1">
                    <a:tint val="75000"/>
                  </a:schemeClr>
                </a:solidFill>
              </a:defRPr>
            </a:lvl6pPr>
            <a:lvl7pPr marL="2893060" indent="0">
              <a:buNone/>
              <a:defRPr sz="1700">
                <a:solidFill>
                  <a:schemeClr val="tx1">
                    <a:tint val="75000"/>
                  </a:schemeClr>
                </a:solidFill>
              </a:defRPr>
            </a:lvl7pPr>
            <a:lvl8pPr marL="3375025" indent="0">
              <a:buNone/>
              <a:defRPr sz="1700">
                <a:solidFill>
                  <a:schemeClr val="tx1">
                    <a:tint val="75000"/>
                  </a:schemeClr>
                </a:solidFill>
              </a:defRPr>
            </a:lvl8pPr>
            <a:lvl9pPr marL="3856990" indent="0">
              <a:buNone/>
              <a:defRPr sz="17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showMasterSp="0">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84039" y="1925358"/>
            <a:ext cx="5464969" cy="4589050"/>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509742" y="1925358"/>
            <a:ext cx="5464969" cy="4589050"/>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showMasterSp="0">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85714" y="385072"/>
            <a:ext cx="11090672" cy="1397978"/>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85715" y="1773004"/>
            <a:ext cx="5439853" cy="868922"/>
          </a:xfrm>
        </p:spPr>
        <p:txBody>
          <a:bodyPr anchor="b"/>
          <a:lstStyle>
            <a:lvl1pPr marL="0" indent="0">
              <a:buNone/>
              <a:defRPr sz="2500" b="1"/>
            </a:lvl1pPr>
            <a:lvl2pPr marL="481965" indent="0">
              <a:buNone/>
              <a:defRPr sz="2100" b="1"/>
            </a:lvl2pPr>
            <a:lvl3pPr marL="964565" indent="0">
              <a:buNone/>
              <a:defRPr sz="1900" b="1"/>
            </a:lvl3pPr>
            <a:lvl4pPr marL="1446530" indent="0">
              <a:buNone/>
              <a:defRPr sz="1700" b="1"/>
            </a:lvl4pPr>
            <a:lvl5pPr marL="1928495" indent="0">
              <a:buNone/>
              <a:defRPr sz="1700" b="1"/>
            </a:lvl5pPr>
            <a:lvl6pPr marL="2411095" indent="0">
              <a:buNone/>
              <a:defRPr sz="1700" b="1"/>
            </a:lvl6pPr>
            <a:lvl7pPr marL="2893060" indent="0">
              <a:buNone/>
              <a:defRPr sz="1700" b="1"/>
            </a:lvl7pPr>
            <a:lvl8pPr marL="3375025" indent="0">
              <a:buNone/>
              <a:defRPr sz="1700" b="1"/>
            </a:lvl8pPr>
            <a:lvl9pPr marL="3856990" indent="0">
              <a:buNone/>
              <a:defRPr sz="17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85715" y="2641926"/>
            <a:ext cx="5439853" cy="3885876"/>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509742" y="1773004"/>
            <a:ext cx="5466644" cy="868922"/>
          </a:xfrm>
        </p:spPr>
        <p:txBody>
          <a:bodyPr anchor="b"/>
          <a:lstStyle>
            <a:lvl1pPr marL="0" indent="0">
              <a:buNone/>
              <a:defRPr sz="2500" b="1"/>
            </a:lvl1pPr>
            <a:lvl2pPr marL="481965" indent="0">
              <a:buNone/>
              <a:defRPr sz="2100" b="1"/>
            </a:lvl2pPr>
            <a:lvl3pPr marL="964565" indent="0">
              <a:buNone/>
              <a:defRPr sz="1900" b="1"/>
            </a:lvl3pPr>
            <a:lvl4pPr marL="1446530" indent="0">
              <a:buNone/>
              <a:defRPr sz="1700" b="1"/>
            </a:lvl4pPr>
            <a:lvl5pPr marL="1928495" indent="0">
              <a:buNone/>
              <a:defRPr sz="1700" b="1"/>
            </a:lvl5pPr>
            <a:lvl6pPr marL="2411095" indent="0">
              <a:buNone/>
              <a:defRPr sz="1700" b="1"/>
            </a:lvl6pPr>
            <a:lvl7pPr marL="2893060" indent="0">
              <a:buNone/>
              <a:defRPr sz="1700" b="1"/>
            </a:lvl7pPr>
            <a:lvl8pPr marL="3375025" indent="0">
              <a:buNone/>
              <a:defRPr sz="1700" b="1"/>
            </a:lvl8pPr>
            <a:lvl9pPr marL="3856990" indent="0">
              <a:buNone/>
              <a:defRPr sz="17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509742" y="2641926"/>
            <a:ext cx="5466644" cy="3885876"/>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1.xml"/><Relationship Id="rId8" Type="http://schemas.openxmlformats.org/officeDocument/2006/relationships/slideLayout" Target="../slideLayouts/slideLayout10.xml"/><Relationship Id="rId7" Type="http://schemas.openxmlformats.org/officeDocument/2006/relationships/slideLayout" Target="../slideLayouts/slideLayout9.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 Id="rId3" Type="http://schemas.openxmlformats.org/officeDocument/2006/relationships/slideLayout" Target="../slideLayouts/slideLayout5.xml"/><Relationship Id="rId2" Type="http://schemas.openxmlformats.org/officeDocument/2006/relationships/slideLayout" Target="../slideLayouts/slideLayout4.xml"/><Relationship Id="rId13" Type="http://schemas.openxmlformats.org/officeDocument/2006/relationships/theme" Target="../theme/theme2.xml"/><Relationship Id="rId12" Type="http://schemas.openxmlformats.org/officeDocument/2006/relationships/image" Target="../media/image1.jpeg"/><Relationship Id="rId11" Type="http://schemas.openxmlformats.org/officeDocument/2006/relationships/slideLayout" Target="../slideLayouts/slideLayout13.xml"/><Relationship Id="rId10" Type="http://schemas.openxmlformats.org/officeDocument/2006/relationships/slideLayout" Target="../slideLayouts/slideLayout12.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cstate="print">
            <a:alphaModFix amt="50000"/>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5">
                <a:solidFill>
                  <a:schemeClr val="tx1">
                    <a:tint val="75000"/>
                  </a:schemeClr>
                </a:solidFill>
              </a:defRPr>
            </a:lvl1pPr>
          </a:lstStyle>
          <a:p>
            <a:fld id="{32BF82D2-7A68-459D-A996-9BDDA2518FA4}" type="datetimeFigureOut">
              <a:rPr lang="zh-CN" altLang="en-US" smtClean="0"/>
            </a:fld>
            <a:endParaRPr lang="zh-CN" altLang="en-US"/>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5">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5">
                <a:solidFill>
                  <a:schemeClr val="tx1">
                    <a:tint val="75000"/>
                  </a:schemeClr>
                </a:solidFill>
              </a:defRPr>
            </a:lvl1pPr>
          </a:lstStyle>
          <a:p>
            <a:fld id="{3E01EE5D-26FB-46D5-A381-ECFB35BF1D3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txStyles>
    <p:titleStyle>
      <a:lvl1pPr algn="l" defTabSz="963930"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p:bodyStyle>
    <p:otherStyle>
      <a:defPPr>
        <a:defRPr lang="en-US"/>
      </a:defPPr>
      <a:lvl1pPr marL="0" algn="l" defTabSz="963930" rtl="0" eaLnBrk="1" latinLnBrk="0" hangingPunct="1">
        <a:defRPr sz="1900" kern="1200">
          <a:solidFill>
            <a:schemeClr val="tx1"/>
          </a:solidFill>
          <a:latin typeface="+mn-lt"/>
          <a:ea typeface="+mn-ea"/>
          <a:cs typeface="+mn-cs"/>
        </a:defRPr>
      </a:lvl1pPr>
      <a:lvl2pPr marL="481965" algn="l" defTabSz="963930" rtl="0" eaLnBrk="1" latinLnBrk="0" hangingPunct="1">
        <a:defRPr sz="1900" kern="1200">
          <a:solidFill>
            <a:schemeClr val="tx1"/>
          </a:solidFill>
          <a:latin typeface="+mn-lt"/>
          <a:ea typeface="+mn-ea"/>
          <a:cs typeface="+mn-cs"/>
        </a:defRPr>
      </a:lvl2pPr>
      <a:lvl3pPr marL="964565" algn="l" defTabSz="963930" rtl="0" eaLnBrk="1" latinLnBrk="0" hangingPunct="1">
        <a:defRPr sz="1900" kern="1200">
          <a:solidFill>
            <a:schemeClr val="tx1"/>
          </a:solidFill>
          <a:latin typeface="+mn-lt"/>
          <a:ea typeface="+mn-ea"/>
          <a:cs typeface="+mn-cs"/>
        </a:defRPr>
      </a:lvl3pPr>
      <a:lvl4pPr marL="1446530" algn="l" defTabSz="963930" rtl="0" eaLnBrk="1" latinLnBrk="0" hangingPunct="1">
        <a:defRPr sz="1900" kern="1200">
          <a:solidFill>
            <a:schemeClr val="tx1"/>
          </a:solidFill>
          <a:latin typeface="+mn-lt"/>
          <a:ea typeface="+mn-ea"/>
          <a:cs typeface="+mn-cs"/>
        </a:defRPr>
      </a:lvl4pPr>
      <a:lvl5pPr marL="1928495" algn="l" defTabSz="963930" rtl="0" eaLnBrk="1" latinLnBrk="0" hangingPunct="1">
        <a:defRPr sz="1900" kern="1200">
          <a:solidFill>
            <a:schemeClr val="tx1"/>
          </a:solidFill>
          <a:latin typeface="+mn-lt"/>
          <a:ea typeface="+mn-ea"/>
          <a:cs typeface="+mn-cs"/>
        </a:defRPr>
      </a:lvl5pPr>
      <a:lvl6pPr marL="2411095" algn="l" defTabSz="963930" rtl="0" eaLnBrk="1" latinLnBrk="0" hangingPunct="1">
        <a:defRPr sz="1900" kern="1200">
          <a:solidFill>
            <a:schemeClr val="tx1"/>
          </a:solidFill>
          <a:latin typeface="+mn-lt"/>
          <a:ea typeface="+mn-ea"/>
          <a:cs typeface="+mn-cs"/>
        </a:defRPr>
      </a:lvl6pPr>
      <a:lvl7pPr marL="2893060" algn="l" defTabSz="963930" rtl="0" eaLnBrk="1" latinLnBrk="0" hangingPunct="1">
        <a:defRPr sz="1900" kern="1200">
          <a:solidFill>
            <a:schemeClr val="tx1"/>
          </a:solidFill>
          <a:latin typeface="+mn-lt"/>
          <a:ea typeface="+mn-ea"/>
          <a:cs typeface="+mn-cs"/>
        </a:defRPr>
      </a:lvl7pPr>
      <a:lvl8pPr marL="3375025" algn="l" defTabSz="963930" rtl="0" eaLnBrk="1" latinLnBrk="0" hangingPunct="1">
        <a:defRPr sz="1900" kern="1200">
          <a:solidFill>
            <a:schemeClr val="tx1"/>
          </a:solidFill>
          <a:latin typeface="+mn-lt"/>
          <a:ea typeface="+mn-ea"/>
          <a:cs typeface="+mn-cs"/>
        </a:defRPr>
      </a:lvl8pPr>
      <a:lvl9pPr marL="3856990" algn="l" defTabSz="963930"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print">
            <a:alphaModFix amt="50000"/>
            <a:lum/>
          </a:blip>
          <a:srcRect/>
          <a:stretch>
            <a:fillRect t="-9000" b="-9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039" y="385072"/>
            <a:ext cx="11090672" cy="1397978"/>
          </a:xfrm>
          <a:prstGeom prst="rect">
            <a:avLst/>
          </a:prstGeom>
        </p:spPr>
        <p:txBody>
          <a:bodyPr vert="horz" lIns="96433" tIns="48216" rIns="96433" bIns="48216"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84039" y="1925358"/>
            <a:ext cx="11090672" cy="4589050"/>
          </a:xfrm>
          <a:prstGeom prst="rect">
            <a:avLst/>
          </a:prstGeom>
        </p:spPr>
        <p:txBody>
          <a:bodyPr vert="horz" lIns="96433" tIns="48216" rIns="96433" bIns="48216" rtlCol="0">
            <a:normAutofit/>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84039" y="6703595"/>
            <a:ext cx="2893219" cy="385072"/>
          </a:xfrm>
          <a:prstGeom prst="rect">
            <a:avLst/>
          </a:prstGeom>
        </p:spPr>
        <p:txBody>
          <a:bodyPr vert="horz" lIns="96433" tIns="48216" rIns="96433" bIns="48216" rtlCol="0" anchor="ctr"/>
          <a:lstStyle>
            <a:lvl1pPr algn="l">
              <a:defRPr sz="1300">
                <a:solidFill>
                  <a:schemeClr val="tx1">
                    <a:tint val="75000"/>
                  </a:schemeClr>
                </a:solidFill>
                <a:latin typeface="微软雅黑" panose="020B0503020204020204" pitchFamily="34" charset="-122"/>
                <a:ea typeface="微软雅黑" panose="020B0503020204020204" pitchFamily="34" charset="-122"/>
              </a:defRPr>
            </a:lvl1pPr>
          </a:lstStyle>
          <a:p>
            <a:pPr defTabSz="963930" fontAlgn="auto">
              <a:spcBef>
                <a:spcPts val="0"/>
              </a:spcBef>
              <a:spcAft>
                <a:spcPts val="0"/>
              </a:spcAft>
            </a:pPr>
            <a:fld id="{ECA91DD1-7E04-4B7B-9662-1F50BE99EBE3}" type="datetimeFigureOut">
              <a:rPr lang="zh-CN" altLang="en-US" smtClean="0">
                <a:solidFill>
                  <a:prstClr val="black">
                    <a:tint val="75000"/>
                  </a:prstClr>
                </a:solidFill>
              </a:rPr>
            </a:fld>
            <a:endParaRPr lang="zh-CN" altLang="en-US" dirty="0">
              <a:solidFill>
                <a:prstClr val="black">
                  <a:tint val="75000"/>
                </a:prstClr>
              </a:solidFill>
            </a:endParaRPr>
          </a:p>
        </p:txBody>
      </p:sp>
      <p:sp>
        <p:nvSpPr>
          <p:cNvPr id="5" name="页脚占位符 4"/>
          <p:cNvSpPr>
            <a:spLocks noGrp="1"/>
          </p:cNvSpPr>
          <p:nvPr>
            <p:ph type="ftr" sz="quarter" idx="3"/>
          </p:nvPr>
        </p:nvSpPr>
        <p:spPr>
          <a:xfrm>
            <a:off x="4259461" y="6703595"/>
            <a:ext cx="4339828" cy="385072"/>
          </a:xfrm>
          <a:prstGeom prst="rect">
            <a:avLst/>
          </a:prstGeom>
        </p:spPr>
        <p:txBody>
          <a:bodyPr vert="horz" lIns="96433" tIns="48216" rIns="96433" bIns="48216" rtlCol="0" anchor="ctr"/>
          <a:lstStyle>
            <a:lvl1pPr algn="ctr">
              <a:defRPr sz="1300">
                <a:solidFill>
                  <a:schemeClr val="tx1">
                    <a:tint val="75000"/>
                  </a:schemeClr>
                </a:solidFill>
                <a:latin typeface="微软雅黑" panose="020B0503020204020204" pitchFamily="34" charset="-122"/>
                <a:ea typeface="微软雅黑" panose="020B0503020204020204" pitchFamily="34" charset="-122"/>
              </a:defRPr>
            </a:lvl1pPr>
          </a:lstStyle>
          <a:p>
            <a:pPr defTabSz="963930" fontAlgn="auto">
              <a:spcBef>
                <a:spcPts val="0"/>
              </a:spcBef>
              <a:spcAft>
                <a:spcPts val="0"/>
              </a:spcAft>
            </a:pPr>
            <a:endParaRPr lang="zh-CN" altLang="en-US" dirty="0">
              <a:solidFill>
                <a:prstClr val="black">
                  <a:tint val="75000"/>
                </a:prstClr>
              </a:solidFill>
            </a:endParaRPr>
          </a:p>
        </p:txBody>
      </p:sp>
      <p:sp>
        <p:nvSpPr>
          <p:cNvPr id="6" name="灯片编号占位符 5"/>
          <p:cNvSpPr>
            <a:spLocks noGrp="1"/>
          </p:cNvSpPr>
          <p:nvPr>
            <p:ph type="sldNum" sz="quarter" idx="4"/>
          </p:nvPr>
        </p:nvSpPr>
        <p:spPr>
          <a:xfrm>
            <a:off x="9081492" y="6703595"/>
            <a:ext cx="2893219" cy="385072"/>
          </a:xfrm>
          <a:prstGeom prst="rect">
            <a:avLst/>
          </a:prstGeom>
        </p:spPr>
        <p:txBody>
          <a:bodyPr vert="horz" lIns="96433" tIns="48216" rIns="96433" bIns="48216" rtlCol="0" anchor="ctr"/>
          <a:lstStyle>
            <a:lvl1pPr algn="r">
              <a:defRPr sz="1300">
                <a:solidFill>
                  <a:schemeClr val="tx1">
                    <a:tint val="75000"/>
                  </a:schemeClr>
                </a:solidFill>
                <a:latin typeface="微软雅黑" panose="020B0503020204020204" pitchFamily="34" charset="-122"/>
                <a:ea typeface="微软雅黑" panose="020B0503020204020204" pitchFamily="34" charset="-122"/>
              </a:defRPr>
            </a:lvl1pPr>
          </a:lstStyle>
          <a:p>
            <a:pPr defTabSz="963930" fontAlgn="auto">
              <a:spcBef>
                <a:spcPts val="0"/>
              </a:spcBef>
              <a:spcAft>
                <a:spcPts val="0"/>
              </a:spcAft>
            </a:pPr>
            <a:fld id="{5E2820D2-ABCB-4FF1-BC97-16A95CDBB7F5}" type="slidenum">
              <a:rPr lang="zh-CN" altLang="en-US" smtClean="0">
                <a:solidFill>
                  <a:prstClr val="black">
                    <a:tint val="75000"/>
                  </a:prstClr>
                </a:solidFill>
              </a:rPr>
            </a:fld>
            <a:endParaRPr lang="zh-CN" alt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xStyles>
    <p:titleStyle>
      <a:lvl1pPr algn="l" defTabSz="963930" rtl="0" eaLnBrk="1" latinLnBrk="0" hangingPunct="1">
        <a:lnSpc>
          <a:spcPct val="90000"/>
        </a:lnSpc>
        <a:spcBef>
          <a:spcPct val="0"/>
        </a:spcBef>
        <a:buNone/>
        <a:defRPr sz="46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41300" indent="-241300" algn="l" defTabSz="963930" rtl="0" eaLnBrk="1" latinLnBrk="0" hangingPunct="1">
        <a:lnSpc>
          <a:spcPct val="90000"/>
        </a:lnSpc>
        <a:spcBef>
          <a:spcPts val="1055"/>
        </a:spcBef>
        <a:buFont typeface="Arial" panose="020B0604020202020204" pitchFamily="34" charset="0"/>
        <a:buChar char="•"/>
        <a:defRPr sz="3000" kern="1200">
          <a:solidFill>
            <a:schemeClr val="tx1"/>
          </a:solidFill>
          <a:latin typeface="微软雅黑" panose="020B0503020204020204" pitchFamily="34" charset="-122"/>
          <a:ea typeface="微软雅黑" panose="020B0503020204020204" pitchFamily="34" charset="-122"/>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00" kern="1200">
          <a:solidFill>
            <a:schemeClr val="tx1"/>
          </a:solidFill>
          <a:latin typeface="微软雅黑" panose="020B0503020204020204" pitchFamily="34" charset="-122"/>
          <a:ea typeface="微软雅黑" panose="020B0503020204020204" pitchFamily="34" charset="-122"/>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00" kern="1200">
          <a:solidFill>
            <a:schemeClr val="tx1"/>
          </a:solidFill>
          <a:latin typeface="微软雅黑" panose="020B0503020204020204" pitchFamily="34" charset="-122"/>
          <a:ea typeface="微软雅黑" panose="020B0503020204020204" pitchFamily="34" charset="-122"/>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微软雅黑" panose="020B0503020204020204" pitchFamily="34" charset="-122"/>
          <a:ea typeface="微软雅黑" panose="020B0503020204020204" pitchFamily="34" charset="-122"/>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微软雅黑" panose="020B0503020204020204" pitchFamily="34" charset="-122"/>
          <a:ea typeface="微软雅黑" panose="020B0503020204020204" pitchFamily="34" charset="-122"/>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p:bodyStyle>
    <p:otherStyle>
      <a:defPPr>
        <a:defRPr lang="zh-CN"/>
      </a:defPPr>
      <a:lvl1pPr marL="0" algn="l" defTabSz="963930" rtl="0" eaLnBrk="1" latinLnBrk="0" hangingPunct="1">
        <a:defRPr sz="1900" kern="1200">
          <a:solidFill>
            <a:schemeClr val="tx1"/>
          </a:solidFill>
          <a:latin typeface="+mn-lt"/>
          <a:ea typeface="+mn-ea"/>
          <a:cs typeface="+mn-cs"/>
        </a:defRPr>
      </a:lvl1pPr>
      <a:lvl2pPr marL="481965" algn="l" defTabSz="963930" rtl="0" eaLnBrk="1" latinLnBrk="0" hangingPunct="1">
        <a:defRPr sz="1900" kern="1200">
          <a:solidFill>
            <a:schemeClr val="tx1"/>
          </a:solidFill>
          <a:latin typeface="+mn-lt"/>
          <a:ea typeface="+mn-ea"/>
          <a:cs typeface="+mn-cs"/>
        </a:defRPr>
      </a:lvl2pPr>
      <a:lvl3pPr marL="964565" algn="l" defTabSz="963930" rtl="0" eaLnBrk="1" latinLnBrk="0" hangingPunct="1">
        <a:defRPr sz="1900" kern="1200">
          <a:solidFill>
            <a:schemeClr val="tx1"/>
          </a:solidFill>
          <a:latin typeface="+mn-lt"/>
          <a:ea typeface="+mn-ea"/>
          <a:cs typeface="+mn-cs"/>
        </a:defRPr>
      </a:lvl3pPr>
      <a:lvl4pPr marL="1446530" algn="l" defTabSz="963930" rtl="0" eaLnBrk="1" latinLnBrk="0" hangingPunct="1">
        <a:defRPr sz="1900" kern="1200">
          <a:solidFill>
            <a:schemeClr val="tx1"/>
          </a:solidFill>
          <a:latin typeface="+mn-lt"/>
          <a:ea typeface="+mn-ea"/>
          <a:cs typeface="+mn-cs"/>
        </a:defRPr>
      </a:lvl4pPr>
      <a:lvl5pPr marL="1928495" algn="l" defTabSz="963930" rtl="0" eaLnBrk="1" latinLnBrk="0" hangingPunct="1">
        <a:defRPr sz="1900" kern="1200">
          <a:solidFill>
            <a:schemeClr val="tx1"/>
          </a:solidFill>
          <a:latin typeface="+mn-lt"/>
          <a:ea typeface="+mn-ea"/>
          <a:cs typeface="+mn-cs"/>
        </a:defRPr>
      </a:lvl5pPr>
      <a:lvl6pPr marL="2411095" algn="l" defTabSz="963930" rtl="0" eaLnBrk="1" latinLnBrk="0" hangingPunct="1">
        <a:defRPr sz="1900" kern="1200">
          <a:solidFill>
            <a:schemeClr val="tx1"/>
          </a:solidFill>
          <a:latin typeface="+mn-lt"/>
          <a:ea typeface="+mn-ea"/>
          <a:cs typeface="+mn-cs"/>
        </a:defRPr>
      </a:lvl6pPr>
      <a:lvl7pPr marL="2893060" algn="l" defTabSz="963930" rtl="0" eaLnBrk="1" latinLnBrk="0" hangingPunct="1">
        <a:defRPr sz="1900" kern="1200">
          <a:solidFill>
            <a:schemeClr val="tx1"/>
          </a:solidFill>
          <a:latin typeface="+mn-lt"/>
          <a:ea typeface="+mn-ea"/>
          <a:cs typeface="+mn-cs"/>
        </a:defRPr>
      </a:lvl7pPr>
      <a:lvl8pPr marL="3375025" algn="l" defTabSz="963930" rtl="0" eaLnBrk="1" latinLnBrk="0" hangingPunct="1">
        <a:defRPr sz="1900" kern="1200">
          <a:solidFill>
            <a:schemeClr val="tx1"/>
          </a:solidFill>
          <a:latin typeface="+mn-lt"/>
          <a:ea typeface="+mn-ea"/>
          <a:cs typeface="+mn-cs"/>
        </a:defRPr>
      </a:lvl8pPr>
      <a:lvl9pPr marL="3856990" algn="l" defTabSz="963930"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3.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1" Type="http://schemas.openxmlformats.org/officeDocument/2006/relationships/notesSlide" Target="../notesSlides/notesSlide2.xml"/><Relationship Id="rId10" Type="http://schemas.openxmlformats.org/officeDocument/2006/relationships/slideLayout" Target="../slideLayouts/slideLayout1.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xml"/><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hyperlink" Target="&#38656;&#27714;&#65288;&#25913;&#36807;&#65289;wbs.jpg" TargetMode="External"/><Relationship Id="rId3" Type="http://schemas.openxmlformats.org/officeDocument/2006/relationships/hyperlink" Target="&#38656;&#27714;OBS.png" TargetMode="External"/><Relationship Id="rId2" Type="http://schemas.openxmlformats.org/officeDocument/2006/relationships/hyperlink" Target="&#38656;&#27714;(&#20877;&#27425;&#20462;&#25913;)(1).mpp" TargetMode="External"/><Relationship Id="rId1" Type="http://schemas.openxmlformats.org/officeDocument/2006/relationships/image" Target="../media/image9.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ags" Target="../tags/tag10.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5"/>
          <p:cNvSpPr>
            <a:spLocks noChangeArrowheads="1"/>
          </p:cNvSpPr>
          <p:nvPr/>
        </p:nvSpPr>
        <p:spPr bwMode="auto">
          <a:xfrm>
            <a:off x="354" y="-3849"/>
            <a:ext cx="12858044" cy="7239348"/>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txBody>
          <a:bodyPr vert="horz" wrap="square" lIns="128580" tIns="64290" rIns="128580" bIns="64290" numCol="1" anchor="t" anchorCtr="0" compatLnSpc="1"/>
          <a:lstStyle/>
          <a:p>
            <a:endParaRPr lang="zh-CN" altLang="en-US"/>
          </a:p>
        </p:txBody>
      </p:sp>
      <p:sp>
        <p:nvSpPr>
          <p:cNvPr id="15" name="菱形 14"/>
          <p:cNvSpPr/>
          <p:nvPr/>
        </p:nvSpPr>
        <p:spPr>
          <a:xfrm>
            <a:off x="-4242538" y="-2940991"/>
            <a:ext cx="12835136" cy="12835136"/>
          </a:xfrm>
          <a:prstGeom prst="diamond">
            <a:avLst/>
          </a:prstGeom>
          <a:solidFill>
            <a:schemeClr val="accent1">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259"/>
          <p:cNvSpPr>
            <a:spLocks noChangeArrowheads="1"/>
          </p:cNvSpPr>
          <p:nvPr/>
        </p:nvSpPr>
        <p:spPr bwMode="auto">
          <a:xfrm>
            <a:off x="452711" y="2397841"/>
            <a:ext cx="7202974" cy="1353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zh-CN" sz="4000" b="1" dirty="0"/>
              <a:t>软件工程系列课程教学辅助</a:t>
            </a:r>
            <a:r>
              <a:rPr lang="zh-CN" altLang="zh-CN" sz="4000" b="1" dirty="0" smtClean="0"/>
              <a:t>网站</a:t>
            </a:r>
            <a:endParaRPr lang="en-US" altLang="zh-CN" sz="4000" b="1" dirty="0" smtClean="0"/>
          </a:p>
          <a:p>
            <a:pPr algn="ctr">
              <a:buNone/>
            </a:pPr>
            <a:r>
              <a:rPr lang="zh-CN" altLang="en-US" sz="4000" b="1" dirty="0"/>
              <a:t>需求工程计划</a:t>
            </a:r>
            <a:endParaRPr lang="zh-CN" altLang="zh-CN" sz="4000" b="1" dirty="0"/>
          </a:p>
        </p:txBody>
      </p:sp>
      <p:sp>
        <p:nvSpPr>
          <p:cNvPr id="9" name="矩形 259"/>
          <p:cNvSpPr>
            <a:spLocks noChangeArrowheads="1"/>
          </p:cNvSpPr>
          <p:nvPr/>
        </p:nvSpPr>
        <p:spPr bwMode="auto">
          <a:xfrm>
            <a:off x="1142963" y="3973515"/>
            <a:ext cx="4896544" cy="1365361"/>
          </a:xfrm>
          <a:prstGeom prst="rect">
            <a:avLst/>
          </a:prstGeom>
          <a:noFill/>
          <a:ln w="9525">
            <a:solidFill>
              <a:schemeClr val="bg1"/>
            </a:solidFill>
            <a:miter lim="800000"/>
          </a:ln>
        </p:spPr>
        <p:txBody>
          <a:bodyPr wrap="square" lIns="35998" tIns="35998" rIns="35998" bIns="35998" anchor="ctr" anchorCtr="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2800" b="1" dirty="0" smtClean="0">
                <a:solidFill>
                  <a:schemeClr val="bg1"/>
                </a:solidFill>
                <a:cs typeface="Arial" panose="020B0604020202020204" pitchFamily="34" charset="0"/>
              </a:rPr>
              <a:t>组长：韩佳鑫</a:t>
            </a:r>
            <a:br>
              <a:rPr lang="en-US" altLang="zh-CN" sz="2800" b="1" dirty="0" smtClean="0">
                <a:solidFill>
                  <a:schemeClr val="bg1"/>
                </a:solidFill>
                <a:cs typeface="Arial" panose="020B0604020202020204" pitchFamily="34" charset="0"/>
              </a:rPr>
            </a:br>
            <a:r>
              <a:rPr lang="zh-CN" altLang="en-US" sz="2800" b="1" dirty="0" smtClean="0">
                <a:solidFill>
                  <a:schemeClr val="bg1"/>
                </a:solidFill>
                <a:cs typeface="Arial" panose="020B0604020202020204" pitchFamily="34" charset="0"/>
              </a:rPr>
              <a:t>小组成员：葛鑫志、胡泽宇、金志超、林康</a:t>
            </a:r>
            <a:endParaRPr lang="zh-CN" altLang="en-US" sz="2800" b="1" dirty="0">
              <a:solidFill>
                <a:schemeClr val="bg1"/>
              </a:solidFill>
              <a:cs typeface="Arial" panose="020B0604020202020204" pitchFamily="34" charset="0"/>
            </a:endParaRPr>
          </a:p>
        </p:txBody>
      </p:sp>
      <p:sp>
        <p:nvSpPr>
          <p:cNvPr id="16" name="菱形 15"/>
          <p:cNvSpPr/>
          <p:nvPr/>
        </p:nvSpPr>
        <p:spPr>
          <a:xfrm>
            <a:off x="3028162" y="-8132117"/>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菱形 16"/>
          <p:cNvSpPr/>
          <p:nvPr/>
        </p:nvSpPr>
        <p:spPr>
          <a:xfrm>
            <a:off x="9073019" y="2759076"/>
            <a:ext cx="10377688" cy="10377688"/>
          </a:xfrm>
          <a:prstGeom prst="diamond">
            <a:avLst/>
          </a:prstGeom>
          <a:solidFill>
            <a:schemeClr val="accent3">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p:cNvSpPr/>
          <p:nvPr/>
        </p:nvSpPr>
        <p:spPr>
          <a:xfrm>
            <a:off x="-1785090" y="5298133"/>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Daydream">
            <a:hlinkClick r:id="" action="ppaction://media"/>
          </p:cNvPr>
          <p:cNvPicPr>
            <a:picLocks noChangeAspect="1"/>
          </p:cNvPicPr>
          <p:nvPr>
            <a:videoFile r:link="rId2"/>
            <p:extLst>
              <p:ext uri="{DAA4B4D4-6D71-4841-9C94-3DE7FCFB9230}">
                <p14:media xmlns:p14="http://schemas.microsoft.com/office/powerpoint/2010/main" r:embed="rId3"/>
              </p:ext>
            </p:extLst>
          </p:nvPr>
        </p:nvPicPr>
        <p:blipFill>
          <a:blip r:embed="rId4" cstate="print"/>
          <a:stretch>
            <a:fillRect/>
          </a:stretch>
        </p:blipFill>
        <p:spPr>
          <a:xfrm>
            <a:off x="13638546" y="-920179"/>
            <a:ext cx="609600" cy="609600"/>
          </a:xfrm>
          <a:prstGeom prst="rect">
            <a:avLst/>
          </a:prstGeom>
        </p:spPr>
      </p:pic>
      <p:pic>
        <p:nvPicPr>
          <p:cNvPr id="1027" name="Picture 3" descr="C:\Users\金志超\Documents\Tencent Files\295326869\FileRecv\未标题-1.g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8283" y="159941"/>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fill="hold" grpId="0" nodeType="click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0-#ppt_w/2"/>
                                          </p:val>
                                        </p:tav>
                                        <p:tav tm="100000">
                                          <p:val>
                                            <p:strVal val="#ppt_x"/>
                                          </p:val>
                                        </p:tav>
                                      </p:tavLst>
                                    </p:anim>
                                    <p:anim calcmode="lin" valueType="num">
                                      <p:cBhvr additive="base">
                                        <p:cTn id="17" dur="500" fill="hold"/>
                                        <p:tgtEl>
                                          <p:spTgt spid="15"/>
                                        </p:tgtEl>
                                        <p:attrNameLst>
                                          <p:attrName>ppt_y</p:attrName>
                                        </p:attrNameLst>
                                      </p:cBhvr>
                                      <p:tavLst>
                                        <p:tav tm="0">
                                          <p:val>
                                            <p:strVal val="#ppt_y"/>
                                          </p:val>
                                        </p:tav>
                                        <p:tav tm="100000">
                                          <p:val>
                                            <p:strVal val="#ppt_y"/>
                                          </p:val>
                                        </p:tav>
                                      </p:tavLst>
                                    </p:anim>
                                  </p:childTnLst>
                                </p:cTn>
                              </p:par>
                              <p:par>
                                <p:cTn id="18" presetID="2" presetClass="entr" presetSubtype="1"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ppt_x"/>
                                          </p:val>
                                        </p:tav>
                                        <p:tav tm="100000">
                                          <p:val>
                                            <p:strVal val="#ppt_x"/>
                                          </p:val>
                                        </p:tav>
                                      </p:tavLst>
                                    </p:anim>
                                    <p:anim calcmode="lin" valueType="num">
                                      <p:cBhvr additive="base">
                                        <p:cTn id="21" dur="500" fill="hold"/>
                                        <p:tgtEl>
                                          <p:spTgt spid="16"/>
                                        </p:tgtEl>
                                        <p:attrNameLst>
                                          <p:attrName>ppt_y</p:attrName>
                                        </p:attrNameLst>
                                      </p:cBhvr>
                                      <p:tavLst>
                                        <p:tav tm="0">
                                          <p:val>
                                            <p:strVal val="0-#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500" fill="hold"/>
                                        <p:tgtEl>
                                          <p:spTgt spid="17"/>
                                        </p:tgtEl>
                                        <p:attrNameLst>
                                          <p:attrName>ppt_x</p:attrName>
                                        </p:attrNameLst>
                                      </p:cBhvr>
                                      <p:tavLst>
                                        <p:tav tm="0">
                                          <p:val>
                                            <p:strVal val="#ppt_x"/>
                                          </p:val>
                                        </p:tav>
                                        <p:tav tm="100000">
                                          <p:val>
                                            <p:strVal val="#ppt_x"/>
                                          </p:val>
                                        </p:tav>
                                      </p:tavLst>
                                    </p:anim>
                                    <p:anim calcmode="lin" valueType="num">
                                      <p:cBhvr additive="base">
                                        <p:cTn id="25" dur="500" fill="hold"/>
                                        <p:tgtEl>
                                          <p:spTgt spid="1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500" fill="hold"/>
                                        <p:tgtEl>
                                          <p:spTgt spid="19"/>
                                        </p:tgtEl>
                                        <p:attrNameLst>
                                          <p:attrName>ppt_x</p:attrName>
                                        </p:attrNameLst>
                                      </p:cBhvr>
                                      <p:tavLst>
                                        <p:tav tm="0">
                                          <p:val>
                                            <p:strVal val="#ppt_x"/>
                                          </p:val>
                                        </p:tav>
                                        <p:tav tm="100000">
                                          <p:val>
                                            <p:strVal val="#ppt_x"/>
                                          </p:val>
                                        </p:tav>
                                      </p:tavLst>
                                    </p:anim>
                                    <p:anim calcmode="lin" valueType="num">
                                      <p:cBhvr additive="base">
                                        <p:cTn id="29" dur="500" fill="hold"/>
                                        <p:tgtEl>
                                          <p:spTgt spid="19"/>
                                        </p:tgtEl>
                                        <p:attrNameLst>
                                          <p:attrName>ppt_y</p:attrName>
                                        </p:attrNameLst>
                                      </p:cBhvr>
                                      <p:tavLst>
                                        <p:tav tm="0">
                                          <p:val>
                                            <p:strVal val="1+#ppt_h/2"/>
                                          </p:val>
                                        </p:tav>
                                        <p:tav tm="100000">
                                          <p:val>
                                            <p:strVal val="#ppt_y"/>
                                          </p:val>
                                        </p:tav>
                                      </p:tavLst>
                                    </p:anim>
                                  </p:childTnLst>
                                </p:cTn>
                              </p:par>
                            </p:childTnLst>
                          </p:cTn>
                        </p:par>
                        <p:par>
                          <p:cTn id="30" fill="hold">
                            <p:stCondLst>
                              <p:cond delay="500"/>
                            </p:stCondLst>
                            <p:childTnLst>
                              <p:par>
                                <p:cTn id="31" presetID="41" presetClass="entr" presetSubtype="0" fill="hold" grpId="0" nodeType="afterEffect">
                                  <p:stCondLst>
                                    <p:cond delay="0"/>
                                  </p:stCondLst>
                                  <p:iterate type="lt">
                                    <p:tmPct val="10000"/>
                                  </p:iterate>
                                  <p:childTnLst>
                                    <p:set>
                                      <p:cBhvr>
                                        <p:cTn id="32" dur="1" fill="hold">
                                          <p:stCondLst>
                                            <p:cond delay="0"/>
                                          </p:stCondLst>
                                        </p:cTn>
                                        <p:tgtEl>
                                          <p:spTgt spid="4"/>
                                        </p:tgtEl>
                                        <p:attrNameLst>
                                          <p:attrName>style.visibility</p:attrName>
                                        </p:attrNameLst>
                                      </p:cBhvr>
                                      <p:to>
                                        <p:strVal val="visible"/>
                                      </p:to>
                                    </p:set>
                                    <p:anim calcmode="lin" valueType="num">
                                      <p:cBhvr>
                                        <p:cTn id="3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34" dur="500" fill="hold"/>
                                        <p:tgtEl>
                                          <p:spTgt spid="4"/>
                                        </p:tgtEl>
                                        <p:attrNameLst>
                                          <p:attrName>ppt_y</p:attrName>
                                        </p:attrNameLst>
                                      </p:cBhvr>
                                      <p:tavLst>
                                        <p:tav tm="0">
                                          <p:val>
                                            <p:strVal val="#ppt_y"/>
                                          </p:val>
                                        </p:tav>
                                        <p:tav tm="100000">
                                          <p:val>
                                            <p:strVal val="#ppt_y"/>
                                          </p:val>
                                        </p:tav>
                                      </p:tavLst>
                                    </p:anim>
                                    <p:anim calcmode="lin" valueType="num">
                                      <p:cBhvr>
                                        <p:cTn id="3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7" dur="500" tmFilter="0,0; .5, 1; 1, 1"/>
                                        <p:tgtEl>
                                          <p:spTgt spid="4"/>
                                        </p:tgtEl>
                                      </p:cBhvr>
                                    </p:animEffect>
                                  </p:childTnLst>
                                </p:cTn>
                              </p:par>
                            </p:childTnLst>
                          </p:cTn>
                        </p:par>
                        <p:par>
                          <p:cTn id="38" fill="hold">
                            <p:stCondLst>
                              <p:cond delay="1950"/>
                            </p:stCondLst>
                            <p:childTnLst>
                              <p:par>
                                <p:cTn id="39" presetID="26" presetClass="emph" presetSubtype="0" fill="hold" grpId="1" nodeType="afterEffect">
                                  <p:stCondLst>
                                    <p:cond delay="0"/>
                                  </p:stCondLst>
                                  <p:iterate type="lt">
                                    <p:tmPct val="0"/>
                                  </p:iterate>
                                  <p:childTnLst>
                                    <p:animEffect transition="out" filter="fade">
                                      <p:cBhvr>
                                        <p:cTn id="40" dur="500" tmFilter="0, 0; .2, .5; .8, .5; 1, 0"/>
                                        <p:tgtEl>
                                          <p:spTgt spid="4"/>
                                        </p:tgtEl>
                                      </p:cBhvr>
                                    </p:animEffect>
                                    <p:animScale>
                                      <p:cBhvr>
                                        <p:cTn id="41" dur="250" autoRev="1" fill="hold"/>
                                        <p:tgtEl>
                                          <p:spTgt spid="4"/>
                                        </p:tgtEl>
                                      </p:cBhvr>
                                      <p:by x="105000" y="105000"/>
                                    </p:animScale>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9"/>
                                        </p:tgtEl>
                                        <p:attrNameLst>
                                          <p:attrName>style.visibility</p:attrName>
                                        </p:attrNameLst>
                                      </p:cBhvr>
                                      <p:to>
                                        <p:strVal val="visible"/>
                                      </p:to>
                                    </p:set>
                                    <p:animEffect transition="in" filter="fade">
                                      <p:cBhvr>
                                        <p:cTn id="4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47" repeatCount="indefinite" fill="remove" display="0">
                  <p:stCondLst>
                    <p:cond delay="indefinite"/>
                  </p:stCondLst>
                  <p:endCondLst>
                    <p:cond evt="onStopAudio" delay="0">
                      <p:tgtEl>
                        <p:sldTgt/>
                      </p:tgtEl>
                    </p:cond>
                  </p:endCondLst>
                </p:cTn>
                <p:tgtEl>
                  <p:spTgt spid="2"/>
                </p:tgtEl>
              </p:cMediaNode>
            </p:video>
          </p:childTnLst>
        </p:cTn>
      </p:par>
    </p:tnLst>
    <p:bldLst>
      <p:bldP spid="5" grpId="0" bldLvl="0" animBg="1"/>
      <p:bldP spid="15" grpId="0" animBg="1"/>
      <p:bldP spid="4" grpId="0"/>
      <p:bldP spid="4" grpId="1"/>
      <p:bldP spid="9" grpId="0" animBg="1"/>
      <p:bldP spid="16" grpId="0" animBg="1"/>
      <p:bldP spid="17" grpId="0" animBg="1"/>
      <p:bldP spid="1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07085" y="687705"/>
            <a:ext cx="3508375"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工作任务的分解</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pic>
        <p:nvPicPr>
          <p:cNvPr id="3" name="图片 2" descr="需求（改过）wbs"/>
          <p:cNvPicPr>
            <a:picLocks noChangeAspect="1"/>
          </p:cNvPicPr>
          <p:nvPr/>
        </p:nvPicPr>
        <p:blipFill>
          <a:blip r:embed="rId1"/>
          <a:stretch>
            <a:fillRect/>
          </a:stretch>
        </p:blipFill>
        <p:spPr>
          <a:xfrm>
            <a:off x="216535" y="2224405"/>
            <a:ext cx="12425680" cy="39770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6704410" y="2655785"/>
            <a:ext cx="4468868" cy="1661795"/>
          </a:xfrm>
          <a:prstGeom prst="rect">
            <a:avLst/>
          </a:prstGeom>
        </p:spPr>
        <p:txBody>
          <a:bodyPr wrap="square" lIns="0" tIns="0" rIns="0" bIns="0">
            <a:spAutoFit/>
            <a:scene3d>
              <a:camera prst="orthographicFront"/>
              <a:lightRig rig="threePt" dir="t"/>
            </a:scene3d>
          </a:bodyPr>
          <a:lstStyle/>
          <a:p>
            <a:r>
              <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rPr>
              <a:t>管理计划</a:t>
            </a:r>
            <a:endPar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endParaRPr>
          </a:p>
          <a:p>
            <a:endPar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TextBox 11"/>
          <p:cNvSpPr txBox="1"/>
          <p:nvPr/>
        </p:nvSpPr>
        <p:spPr>
          <a:xfrm>
            <a:off x="6478985" y="3908652"/>
            <a:ext cx="1172210" cy="337185"/>
          </a:xfrm>
          <a:prstGeom prst="rect">
            <a:avLst/>
          </a:prstGeom>
          <a:noFill/>
        </p:spPr>
        <p:txBody>
          <a:bodyPr wrap="none" rtlCol="0">
            <a:spAutoFit/>
          </a:bodyPr>
          <a:lstStyle/>
          <a:p>
            <a:pPr marL="171450" lvl="1" indent="-171450" algn="l">
              <a:buFont typeface="Arial" panose="020B0604020202020204" pitchFamily="34" charset="0"/>
              <a:buChar char="•"/>
            </a:pPr>
            <a:r>
              <a:rPr lang="zh-CN" altLang="zh-CN" sz="1600" b="1" dirty="0">
                <a:solidFill>
                  <a:srgbClr val="FF0000"/>
                </a:solidFill>
              </a:rPr>
              <a:t>成本管理</a:t>
            </a:r>
            <a:endParaRPr lang="zh-CN" altLang="zh-CN" sz="1600" b="1" dirty="0">
              <a:solidFill>
                <a:srgbClr val="FF0000"/>
              </a:solidFill>
            </a:endParaRPr>
          </a:p>
        </p:txBody>
      </p:sp>
      <p:sp>
        <p:nvSpPr>
          <p:cNvPr id="14" name="TextBox 11"/>
          <p:cNvSpPr txBox="1"/>
          <p:nvPr/>
        </p:nvSpPr>
        <p:spPr>
          <a:xfrm>
            <a:off x="8623392" y="3908652"/>
            <a:ext cx="1172210" cy="337185"/>
          </a:xfrm>
          <a:prstGeom prst="rect">
            <a:avLst/>
          </a:prstGeom>
          <a:noFill/>
        </p:spPr>
        <p:txBody>
          <a:bodyPr wrap="none" rtlCol="0">
            <a:spAutoFit/>
          </a:bodyPr>
          <a:lstStyle/>
          <a:p>
            <a:pPr marL="171450" lvl="1" indent="-171450" algn="l">
              <a:buFont typeface="Arial" panose="020B0604020202020204" pitchFamily="34" charset="0"/>
              <a:buChar char="•"/>
            </a:pPr>
            <a:r>
              <a:rPr lang="zh-CN" altLang="zh-CN" sz="1600" b="1" dirty="0">
                <a:solidFill>
                  <a:srgbClr val="FF0000"/>
                </a:solidFill>
              </a:rPr>
              <a:t>质量管理</a:t>
            </a:r>
            <a:endParaRPr lang="zh-CN" altLang="zh-CN" sz="1600" b="1" dirty="0">
              <a:solidFill>
                <a:srgbClr val="FF0000"/>
              </a:solidFill>
            </a:endParaRPr>
          </a:p>
        </p:txBody>
      </p:sp>
      <p:sp>
        <p:nvSpPr>
          <p:cNvPr id="10" name="文本框 2"/>
          <p:cNvSpPr txBox="1">
            <a:spLocks noChangeArrowheads="1"/>
          </p:cNvSpPr>
          <p:nvPr>
            <p:custDataLst>
              <p:tags r:id="rId1"/>
            </p:custDataLst>
          </p:nvPr>
        </p:nvSpPr>
        <p:spPr bwMode="auto">
          <a:xfrm>
            <a:off x="1582458" y="1955325"/>
            <a:ext cx="4435021" cy="332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02</a:t>
            </a:r>
            <a:endParaRPr lang="zh-CN" altLang="en-US" sz="20985"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2"/>
            </p:custDataLst>
          </p:nvPr>
        </p:nvCxnSpPr>
        <p:spPr>
          <a:xfrm>
            <a:off x="5813895" y="3615690"/>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3"/>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章节 </a:t>
            </a:r>
            <a:r>
              <a:rPr lang="en-US" altLang="zh-CN"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PART</a:t>
            </a:r>
            <a:endParaRPr lang="zh-CN" altLang="en-US" sz="3795"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 name="TextBox 11"/>
          <p:cNvSpPr txBox="1"/>
          <p:nvPr/>
        </p:nvSpPr>
        <p:spPr>
          <a:xfrm>
            <a:off x="6478985" y="4283937"/>
            <a:ext cx="1172210" cy="337185"/>
          </a:xfrm>
          <a:prstGeom prst="rect">
            <a:avLst/>
          </a:prstGeom>
          <a:noFill/>
        </p:spPr>
        <p:txBody>
          <a:bodyPr wrap="none" rtlCol="0">
            <a:spAutoFit/>
          </a:bodyPr>
          <a:lstStyle/>
          <a:p>
            <a:pPr marL="171450" lvl="1" indent="-171450" algn="l">
              <a:buFont typeface="Arial" panose="020B0604020202020204" pitchFamily="34" charset="0"/>
              <a:buChar char="•"/>
            </a:pPr>
            <a:r>
              <a:rPr lang="zh-CN" altLang="zh-CN" sz="1600" b="1" dirty="0">
                <a:solidFill>
                  <a:srgbClr val="FF0000"/>
                </a:solidFill>
              </a:rPr>
              <a:t>沟通管理</a:t>
            </a:r>
            <a:endParaRPr lang="zh-CN" altLang="zh-CN" sz="1600" b="1" dirty="0">
              <a:solidFill>
                <a:srgbClr val="FF0000"/>
              </a:solidFill>
            </a:endParaRPr>
          </a:p>
        </p:txBody>
      </p:sp>
      <p:sp>
        <p:nvSpPr>
          <p:cNvPr id="4" name="TextBox 11"/>
          <p:cNvSpPr txBox="1"/>
          <p:nvPr/>
        </p:nvSpPr>
        <p:spPr>
          <a:xfrm>
            <a:off x="8626567" y="4283937"/>
            <a:ext cx="1172210" cy="337185"/>
          </a:xfrm>
          <a:prstGeom prst="rect">
            <a:avLst/>
          </a:prstGeom>
          <a:noFill/>
        </p:spPr>
        <p:txBody>
          <a:bodyPr wrap="none" rtlCol="0">
            <a:spAutoFit/>
          </a:bodyPr>
          <a:lstStyle/>
          <a:p>
            <a:pPr marL="171450" lvl="1" indent="-171450" algn="l">
              <a:buFont typeface="Arial" panose="020B0604020202020204" pitchFamily="34" charset="0"/>
              <a:buChar char="•"/>
            </a:pPr>
            <a:r>
              <a:rPr lang="zh-CN" altLang="zh-CN" sz="1600" b="1" dirty="0">
                <a:solidFill>
                  <a:srgbClr val="FF0000"/>
                </a:solidFill>
              </a:rPr>
              <a:t>风险管理</a:t>
            </a:r>
            <a:endParaRPr lang="zh-CN" altLang="zh-CN" sz="1600" b="1" dirty="0">
              <a:solidFill>
                <a:srgbClr val="FF0000"/>
              </a:solidFill>
            </a:endParaRPr>
          </a:p>
        </p:txBody>
      </p:sp>
      <p:sp>
        <p:nvSpPr>
          <p:cNvPr id="11" name="TextBox 11"/>
          <p:cNvSpPr txBox="1"/>
          <p:nvPr/>
        </p:nvSpPr>
        <p:spPr>
          <a:xfrm>
            <a:off x="6500813" y="4687895"/>
            <a:ext cx="1172210" cy="337185"/>
          </a:xfrm>
          <a:prstGeom prst="rect">
            <a:avLst/>
          </a:prstGeom>
          <a:noFill/>
        </p:spPr>
        <p:txBody>
          <a:bodyPr wrap="none" rtlCol="0">
            <a:spAutoFit/>
          </a:bodyPr>
          <a:lstStyle/>
          <a:p>
            <a:pPr marL="171450" lvl="1" indent="-171450" algn="l">
              <a:buFont typeface="Arial" panose="020B0604020202020204" pitchFamily="34" charset="0"/>
              <a:buChar char="•"/>
            </a:pPr>
            <a:r>
              <a:rPr lang="zh-CN" altLang="zh-CN" sz="1600" b="1" dirty="0">
                <a:solidFill>
                  <a:srgbClr val="FF0000"/>
                </a:solidFill>
              </a:rPr>
              <a:t>沟通管理</a:t>
            </a:r>
            <a:endParaRPr lang="zh-CN" altLang="zh-CN" sz="1600" b="1" dirty="0">
              <a:solidFill>
                <a:srgbClr val="FF0000"/>
              </a:solidFill>
            </a:endParaRPr>
          </a:p>
        </p:txBody>
      </p:sp>
    </p:spTree>
    <p:custDataLst>
      <p:tags r:id="rId4"/>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additive="base">
                                        <p:cTn id="12" dur="500" fill="hold"/>
                                        <p:tgtEl>
                                          <p:spTgt spid="16"/>
                                        </p:tgtEl>
                                        <p:attrNameLst>
                                          <p:attrName>ppt_x</p:attrName>
                                        </p:attrNameLst>
                                      </p:cBhvr>
                                      <p:tavLst>
                                        <p:tav tm="0">
                                          <p:val>
                                            <p:strVal val="0-#ppt_w/2"/>
                                          </p:val>
                                        </p:tav>
                                        <p:tav tm="100000">
                                          <p:val>
                                            <p:strVal val="#ppt_x"/>
                                          </p:val>
                                        </p:tav>
                                      </p:tavLst>
                                    </p:anim>
                                    <p:anim calcmode="lin" valueType="num">
                                      <p:cBhvr additive="base">
                                        <p:cTn id="13"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3" presetClass="entr" presetSubtype="32"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strVal val="4*#ppt_w"/>
                                          </p:val>
                                        </p:tav>
                                        <p:tav tm="100000">
                                          <p:val>
                                            <p:strVal val="#ppt_w"/>
                                          </p:val>
                                        </p:tav>
                                      </p:tavLst>
                                    </p:anim>
                                    <p:anim calcmode="lin" valueType="num">
                                      <p:cBhvr>
                                        <p:cTn id="19"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arn(inVertical)">
                                      <p:cBhvr>
                                        <p:cTn id="24" dur="500"/>
                                        <p:tgtEl>
                                          <p:spTgt spid="15"/>
                                        </p:tgtEl>
                                      </p:cBhvr>
                                    </p:animEffect>
                                  </p:childTnLst>
                                </p:cTn>
                              </p:par>
                            </p:childTnLst>
                          </p:cTn>
                        </p:par>
                        <p:par>
                          <p:cTn id="25" fill="hold">
                            <p:stCondLst>
                              <p:cond delay="500"/>
                            </p:stCondLst>
                            <p:childTnLst>
                              <p:par>
                                <p:cTn id="26" presetID="12" presetClass="entr" presetSubtype="8"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500"/>
                                        <p:tgtEl>
                                          <p:spTgt spid="13"/>
                                        </p:tgtEl>
                                        <p:attrNameLst>
                                          <p:attrName>ppt_x</p:attrName>
                                        </p:attrNameLst>
                                      </p:cBhvr>
                                      <p:tavLst>
                                        <p:tav tm="0">
                                          <p:val>
                                            <p:strVal val="#ppt_x-#ppt_w*1.125000"/>
                                          </p:val>
                                        </p:tav>
                                        <p:tav tm="100000">
                                          <p:val>
                                            <p:strVal val="#ppt_x"/>
                                          </p:val>
                                        </p:tav>
                                      </p:tavLst>
                                    </p:anim>
                                    <p:animEffect transition="in" filter="wipe(right)">
                                      <p:cBhvr>
                                        <p:cTn id="29" dur="500"/>
                                        <p:tgtEl>
                                          <p:spTgt spid="13"/>
                                        </p:tgtEl>
                                      </p:cBhvr>
                                    </p:animEffect>
                                  </p:childTnLst>
                                </p:cTn>
                              </p:par>
                            </p:childTnLst>
                          </p:cTn>
                        </p:par>
                        <p:par>
                          <p:cTn id="30" fill="hold">
                            <p:stCondLst>
                              <p:cond delay="1000"/>
                            </p:stCondLst>
                            <p:childTnLst>
                              <p:par>
                                <p:cTn id="31" presetID="12" presetClass="entr" presetSubtype="8"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 calcmode="lin" valueType="num">
                                      <p:cBhvr additive="base">
                                        <p:cTn id="33" dur="500"/>
                                        <p:tgtEl>
                                          <p:spTgt spid="14"/>
                                        </p:tgtEl>
                                        <p:attrNameLst>
                                          <p:attrName>ppt_x</p:attrName>
                                        </p:attrNameLst>
                                      </p:cBhvr>
                                      <p:tavLst>
                                        <p:tav tm="0">
                                          <p:val>
                                            <p:strVal val="#ppt_x-#ppt_w*1.125000"/>
                                          </p:val>
                                        </p:tav>
                                        <p:tav tm="100000">
                                          <p:val>
                                            <p:strVal val="#ppt_x"/>
                                          </p:val>
                                        </p:tav>
                                      </p:tavLst>
                                    </p:anim>
                                    <p:animEffect transition="in" filter="wipe(right)">
                                      <p:cBhvr>
                                        <p:cTn id="34" dur="500"/>
                                        <p:tgtEl>
                                          <p:spTgt spid="14"/>
                                        </p:tgtEl>
                                      </p:cBhvr>
                                    </p:animEffect>
                                  </p:childTnLst>
                                </p:cTn>
                              </p:par>
                            </p:childTnLst>
                          </p:cTn>
                        </p:par>
                        <p:par>
                          <p:cTn id="35" fill="hold">
                            <p:stCondLst>
                              <p:cond delay="1500"/>
                            </p:stCondLst>
                            <p:childTnLst>
                              <p:par>
                                <p:cTn id="36" presetID="12" presetClass="entr" presetSubtype="8"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 calcmode="lin" valueType="num">
                                      <p:cBhvr additive="base">
                                        <p:cTn id="38" dur="500"/>
                                        <p:tgtEl>
                                          <p:spTgt spid="2"/>
                                        </p:tgtEl>
                                        <p:attrNameLst>
                                          <p:attrName>ppt_x</p:attrName>
                                        </p:attrNameLst>
                                      </p:cBhvr>
                                      <p:tavLst>
                                        <p:tav tm="0">
                                          <p:val>
                                            <p:strVal val="#ppt_x-#ppt_w*1.125000"/>
                                          </p:val>
                                        </p:tav>
                                        <p:tav tm="100000">
                                          <p:val>
                                            <p:strVal val="#ppt_x"/>
                                          </p:val>
                                        </p:tav>
                                      </p:tavLst>
                                    </p:anim>
                                    <p:animEffect transition="in" filter="wipe(right)">
                                      <p:cBhvr>
                                        <p:cTn id="39" dur="500"/>
                                        <p:tgtEl>
                                          <p:spTgt spid="2"/>
                                        </p:tgtEl>
                                      </p:cBhvr>
                                    </p:animEffect>
                                  </p:childTnLst>
                                </p:cTn>
                              </p:par>
                            </p:childTnLst>
                          </p:cTn>
                        </p:par>
                        <p:par>
                          <p:cTn id="40" fill="hold">
                            <p:stCondLst>
                              <p:cond delay="2000"/>
                            </p:stCondLst>
                            <p:childTnLst>
                              <p:par>
                                <p:cTn id="41" presetID="12" presetClass="entr" presetSubtype="8" fill="hold" grpId="0" nodeType="after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additive="base">
                                        <p:cTn id="43" dur="500"/>
                                        <p:tgtEl>
                                          <p:spTgt spid="4"/>
                                        </p:tgtEl>
                                        <p:attrNameLst>
                                          <p:attrName>ppt_x</p:attrName>
                                        </p:attrNameLst>
                                      </p:cBhvr>
                                      <p:tavLst>
                                        <p:tav tm="0">
                                          <p:val>
                                            <p:strVal val="#ppt_x-#ppt_w*1.125000"/>
                                          </p:val>
                                        </p:tav>
                                        <p:tav tm="100000">
                                          <p:val>
                                            <p:strVal val="#ppt_x"/>
                                          </p:val>
                                        </p:tav>
                                      </p:tavLst>
                                    </p:anim>
                                    <p:animEffect transition="in" filter="wipe(right)">
                                      <p:cBhvr>
                                        <p:cTn id="44" dur="500"/>
                                        <p:tgtEl>
                                          <p:spTgt spid="4"/>
                                        </p:tgtEl>
                                      </p:cBhvr>
                                    </p:animEffect>
                                  </p:childTnLst>
                                </p:cTn>
                              </p:par>
                            </p:childTnLst>
                          </p:cTn>
                        </p:par>
                        <p:par>
                          <p:cTn id="45" fill="hold">
                            <p:stCondLst>
                              <p:cond delay="2500"/>
                            </p:stCondLst>
                            <p:childTnLst>
                              <p:par>
                                <p:cTn id="46" presetID="12" presetClass="entr" presetSubtype="8" fill="hold" grpId="0" nodeType="afterEffect">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cBhvr additive="base">
                                        <p:cTn id="48" dur="500"/>
                                        <p:tgtEl>
                                          <p:spTgt spid="11"/>
                                        </p:tgtEl>
                                        <p:attrNameLst>
                                          <p:attrName>ppt_x</p:attrName>
                                        </p:attrNameLst>
                                      </p:cBhvr>
                                      <p:tavLst>
                                        <p:tav tm="0">
                                          <p:val>
                                            <p:strVal val="#ppt_x-#ppt_w*1.125000"/>
                                          </p:val>
                                        </p:tav>
                                        <p:tav tm="100000">
                                          <p:val>
                                            <p:strVal val="#ppt_x"/>
                                          </p:val>
                                        </p:tav>
                                      </p:tavLst>
                                    </p:anim>
                                    <p:animEffect transition="in" filter="wipe(right)">
                                      <p:cBhvr>
                                        <p:cTn id="4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4" grpId="0"/>
      <p:bldP spid="10" grpId="0"/>
      <p:bldP spid="16" grpId="0" bldLvl="0" animBg="1"/>
      <p:bldP spid="2" grpId="0"/>
      <p:bldP spid="4"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07085" y="687705"/>
            <a:ext cx="3508375"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rPr>
              <a:t>任务输入输出表</a:t>
            </a:r>
            <a:endPar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endParaRPr>
          </a:p>
        </p:txBody>
      </p:sp>
      <p:graphicFrame>
        <p:nvGraphicFramePr>
          <p:cNvPr id="3" name="表格 2"/>
          <p:cNvGraphicFramePr/>
          <p:nvPr/>
        </p:nvGraphicFramePr>
        <p:xfrm>
          <a:off x="1929765" y="1708150"/>
          <a:ext cx="8999220" cy="5097780"/>
        </p:xfrm>
        <a:graphic>
          <a:graphicData uri="http://schemas.openxmlformats.org/drawingml/2006/table">
            <a:tbl>
              <a:tblPr firstRow="1" bandRow="1">
                <a:tableStyleId>{5C22544A-7EE6-4342-B048-85BDC9FD1C3A}</a:tableStyleId>
              </a:tblPr>
              <a:tblGrid>
                <a:gridCol w="2999740"/>
                <a:gridCol w="2999740"/>
                <a:gridCol w="2999740"/>
              </a:tblGrid>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准备阶段</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96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项目描述</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项目章程</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环境和组织因素</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选择开发原型进行可行性分析绘制</a:t>
                      </a:r>
                      <a:r>
                        <a:rPr lang="en-US" altLang="zh-CN" sz="1600" b="0">
                          <a:latin typeface="微软雅黑" panose="020B0503020204020204" pitchFamily="34" charset="-122"/>
                          <a:ea typeface="微软雅黑" panose="020B0503020204020204" pitchFamily="34" charset="-122"/>
                          <a:cs typeface="宋体" panose="02010600030101010101" pitchFamily="2" charset="-122"/>
                        </a:rPr>
                        <a:t>wbs</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图绘制甘特图</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可行性分析报告</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需求获取阶段</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33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项目章程</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项目管理计划项目文件</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数据分析建立核心队伍需求获取访谈召开需求获取会议</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项目试图与范围文档</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访谈结果汇总会议记录干系人资料文档</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需求分析阶段</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965">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需求访谈结果</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项目描述</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建立模型分析可行性排列需求优先级创建数据字典分析接口将需求分配到子系统</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需求分析文档数据字典和</a:t>
                      </a:r>
                      <a:r>
                        <a:rPr lang="en-US" altLang="zh-CN" sz="1600" b="0">
                          <a:latin typeface="微软雅黑" panose="020B0503020204020204" pitchFamily="34" charset="-122"/>
                          <a:ea typeface="微软雅黑" panose="020B0503020204020204" pitchFamily="34" charset="-122"/>
                          <a:cs typeface="宋体" panose="02010600030101010101" pitchFamily="2" charset="-122"/>
                        </a:rPr>
                        <a:t>E-R</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图界面原型数据流图层次方框图</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07085" y="687705"/>
            <a:ext cx="3508375"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rPr>
              <a:t>任务输入输出表</a:t>
            </a:r>
            <a:endPar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endParaRPr>
          </a:p>
        </p:txBody>
      </p:sp>
      <p:graphicFrame>
        <p:nvGraphicFramePr>
          <p:cNvPr id="3" name="表格 2"/>
          <p:cNvGraphicFramePr/>
          <p:nvPr/>
        </p:nvGraphicFramePr>
        <p:xfrm>
          <a:off x="1929765" y="1662430"/>
          <a:ext cx="8999220" cy="5097780"/>
        </p:xfrm>
        <a:graphic>
          <a:graphicData uri="http://schemas.openxmlformats.org/drawingml/2006/table">
            <a:tbl>
              <a:tblPr firstRow="1" bandRow="1">
                <a:tableStyleId>{5C22544A-7EE6-4342-B048-85BDC9FD1C3A}</a:tableStyleId>
              </a:tblPr>
              <a:tblGrid>
                <a:gridCol w="2999740"/>
                <a:gridCol w="2999740"/>
                <a:gridCol w="2999740"/>
              </a:tblGrid>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需求规格说明</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96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需求规格说明模板</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a:t>
                      </a:r>
                      <a:r>
                        <a:rPr lang="zh-CN" altLang="en-US" sz="1600" b="0">
                          <a:latin typeface="微软雅黑" panose="020B0503020204020204" pitchFamily="34" charset="-122"/>
                          <a:ea typeface="微软雅黑" panose="020B0503020204020204" pitchFamily="34" charset="-122"/>
                          <a:cs typeface="宋体" panose="02010600030101010101" pitchFamily="2" charset="-122"/>
                        </a:rPr>
                        <a:t>指明需求来源</a:t>
                      </a:r>
                      <a:r>
                        <a:rPr lang="en-US" altLang="zh-CN" sz="1600" b="0">
                          <a:latin typeface="微软雅黑" panose="020B0503020204020204" pitchFamily="34" charset="-122"/>
                          <a:ea typeface="微软雅黑" panose="020B0503020204020204" pitchFamily="34" charset="-122"/>
                          <a:cs typeface="宋体" panose="02010600030101010101" pitchFamily="2" charset="-122"/>
                        </a:rPr>
                        <a:t>2.</a:t>
                      </a:r>
                      <a:r>
                        <a:rPr lang="zh-CN" altLang="en-US" sz="1600" b="0">
                          <a:latin typeface="微软雅黑" panose="020B0503020204020204" pitchFamily="34" charset="-122"/>
                          <a:ea typeface="微软雅黑" panose="020B0503020204020204" pitchFamily="34" charset="-122"/>
                          <a:cs typeface="宋体" panose="02010600030101010101" pitchFamily="2" charset="-122"/>
                        </a:rPr>
                        <a:t>为每一项需求注明标记</a:t>
                      </a:r>
                      <a:r>
                        <a:rPr lang="en-US" altLang="zh-CN" sz="1600" b="0">
                          <a:latin typeface="微软雅黑" panose="020B0503020204020204" pitchFamily="34" charset="-122"/>
                          <a:ea typeface="微软雅黑" panose="020B0503020204020204" pitchFamily="34" charset="-122"/>
                          <a:cs typeface="宋体" panose="02010600030101010101" pitchFamily="2" charset="-122"/>
                        </a:rPr>
                        <a:t>3.</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记录业务规范</a:t>
                      </a:r>
                      <a:r>
                        <a:rPr lang="en-US" altLang="zh-CN" sz="1600" b="0">
                          <a:latin typeface="微软雅黑" panose="020B0503020204020204" pitchFamily="34" charset="-122"/>
                          <a:ea typeface="微软雅黑" panose="020B0503020204020204" pitchFamily="34" charset="-122"/>
                          <a:cs typeface="宋体" panose="02010600030101010101" pitchFamily="2" charset="-122"/>
                        </a:rPr>
                        <a:t>4.</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创建需求能力矩阵 </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需求规格说明文档</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需求规格审核</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33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审查需求文档评定标准需求用例</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评审需求测试需求模拟需求定义验收条件</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用户手册</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评定结果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需求管理</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96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需求管理工具</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确定变更控制过程跟踪需求状态维护变更历史记录</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需求基线变更申请变更影响分析报告</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需求变更控制文档</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07085" y="687705"/>
            <a:ext cx="3508375"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成本管理计划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pic>
        <p:nvPicPr>
          <p:cNvPr id="3" name="图片 2" descr="需求OBS"/>
          <p:cNvPicPr>
            <a:picLocks noChangeAspect="1"/>
          </p:cNvPicPr>
          <p:nvPr/>
        </p:nvPicPr>
        <p:blipFill>
          <a:blip r:embed="rId1"/>
          <a:stretch>
            <a:fillRect/>
          </a:stretch>
        </p:blipFill>
        <p:spPr>
          <a:xfrm>
            <a:off x="1299210" y="1477645"/>
            <a:ext cx="10058400" cy="54095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49630" y="720090"/>
            <a:ext cx="4017645"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rPr>
              <a:t>需求工程经费预算表</a:t>
            </a:r>
            <a:endPar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endParaRPr>
          </a:p>
        </p:txBody>
      </p:sp>
      <p:graphicFrame>
        <p:nvGraphicFramePr>
          <p:cNvPr id="3" name="表格 2"/>
          <p:cNvGraphicFramePr/>
          <p:nvPr/>
        </p:nvGraphicFramePr>
        <p:xfrm>
          <a:off x="2550160" y="1446530"/>
          <a:ext cx="7892415" cy="5523865"/>
        </p:xfrm>
        <a:graphic>
          <a:graphicData uri="http://schemas.openxmlformats.org/drawingml/2006/table">
            <a:tbl>
              <a:tblPr firstRow="1" bandRow="1">
                <a:tableStyleId>{5C22544A-7EE6-4342-B048-85BDC9FD1C3A}</a:tableStyleId>
              </a:tblPr>
              <a:tblGrid>
                <a:gridCol w="2630805"/>
                <a:gridCol w="2630805"/>
                <a:gridCol w="2630805"/>
              </a:tblGrid>
              <a:tr h="379095">
                <a:tc>
                  <a:txBody>
                    <a:bodyPr/>
                    <a:lstStyle/>
                    <a:p>
                      <a:pPr indent="0" algn="ctr">
                        <a:buNone/>
                      </a:pP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费用名称</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预计经费（元）</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备注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877570">
                <a:tc>
                  <a:txBody>
                    <a:bodyPr/>
                    <a:lstStyle/>
                    <a:p>
                      <a:pPr indent="0" algn="ctr">
                        <a:buNone/>
                      </a:pP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硬件费用</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4000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dirty="0">
                          <a:latin typeface="微软雅黑" panose="020B0503020204020204" pitchFamily="34" charset="-122"/>
                          <a:ea typeface="微软雅黑" panose="020B0503020204020204" pitchFamily="34" charset="-122"/>
                          <a:cs typeface="宋体" panose="02010600030101010101" pitchFamily="2" charset="-122"/>
                        </a:rPr>
                        <a:t>5</a:t>
                      </a: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台笔记本及其相关硬件的配置</a:t>
                      </a:r>
                      <a:r>
                        <a:rPr lang="zh-CN" altLang="en-US" sz="1600" b="0" dirty="0" smtClean="0">
                          <a:latin typeface="微软雅黑" panose="020B0503020204020204" pitchFamily="34" charset="-122"/>
                          <a:ea typeface="微软雅黑" panose="020B0503020204020204" pitchFamily="34" charset="-122"/>
                          <a:cs typeface="宋体" panose="02010600030101010101" pitchFamily="2" charset="-122"/>
                        </a:rPr>
                        <a:t>，购买</a:t>
                      </a: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笔记本等支出</a:t>
                      </a:r>
                      <a:r>
                        <a:rPr lang="en-US" altLang="zh-CN" sz="1600" b="0" dirty="0">
                          <a:latin typeface="微软雅黑" panose="020B0503020204020204" pitchFamily="34" charset="-122"/>
                          <a:ea typeface="微软雅黑" panose="020B0503020204020204" pitchFamily="34" charset="-122"/>
                          <a:cs typeface="宋体" panose="02010600030101010101" pitchFamily="2" charset="-122"/>
                        </a:rPr>
                        <a:t>4000</a:t>
                      </a: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元。</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28015">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软件费用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40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Microsoft Office</a:t>
                      </a:r>
                      <a:r>
                        <a:rPr lang="zh-CN" altLang="en-US" sz="1600" b="0">
                          <a:latin typeface="微软雅黑" panose="020B0503020204020204" pitchFamily="34" charset="-122"/>
                          <a:ea typeface="微软雅黑" panose="020B0503020204020204" pitchFamily="34" charset="-122"/>
                          <a:cs typeface="宋体" panose="02010600030101010101" pitchFamily="2" charset="-122"/>
                        </a:rPr>
                        <a:t>，</a:t>
                      </a:r>
                      <a:r>
                        <a:rPr lang="en-US" altLang="zh-CN" sz="1600" b="0">
                          <a:latin typeface="微软雅黑" panose="020B0503020204020204" pitchFamily="34" charset="-122"/>
                          <a:ea typeface="微软雅黑" panose="020B0503020204020204" pitchFamily="34" charset="-122"/>
                          <a:cs typeface="宋体" panose="02010600030101010101" pitchFamily="2" charset="-122"/>
                        </a:rPr>
                        <a:t>WBS</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等工具的购买及授权。</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137541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人工费用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18024.54</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工资</a:t>
                      </a:r>
                      <a:r>
                        <a:rPr lang="en-US" altLang="zh-CN" sz="1600" b="0">
                          <a:latin typeface="微软雅黑" panose="020B0503020204020204" pitchFamily="34" charset="-122"/>
                          <a:ea typeface="微软雅黑" panose="020B0503020204020204" pitchFamily="34" charset="-122"/>
                          <a:cs typeface="宋体" panose="02010600030101010101" pitchFamily="2" charset="-122"/>
                        </a:rPr>
                        <a:t>30.97</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元每工时。金志超</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120</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工时，韩佳鑫</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114</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工时，林康</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116.5</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工时，葛鑫志</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116</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工时，胡泽宇</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115.5</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工时，共计</a:t>
                      </a:r>
                      <a:r>
                        <a:rPr lang="en-US" altLang="zh-CN" sz="1600" b="0">
                          <a:latin typeface="微软雅黑" panose="020B0503020204020204" pitchFamily="34" charset="-122"/>
                          <a:ea typeface="微软雅黑" panose="020B0503020204020204" pitchFamily="34" charset="-122"/>
                          <a:cs typeface="宋体" panose="02010600030101010101" pitchFamily="2" charset="-122"/>
                        </a:rPr>
                        <a:t>582</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28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场地费用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工作场地：寝室、机房、图书馆，预计费用是</a:t>
                      </a:r>
                      <a:r>
                        <a:rPr lang="en-US" altLang="zh-CN" sz="1600" b="0" dirty="0">
                          <a:latin typeface="微软雅黑" panose="020B0503020204020204" pitchFamily="34" charset="-122"/>
                          <a:ea typeface="微软雅黑" panose="020B0503020204020204" pitchFamily="34" charset="-122"/>
                          <a:cs typeface="宋体" panose="02010600030101010101" pitchFamily="2" charset="-122"/>
                        </a:rPr>
                        <a:t>0</a:t>
                      </a: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元。</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28015">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水电费用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600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预计每月</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150</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元，共计</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600</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元。</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28015">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其它</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与本项目开发相关的其他费用支出。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379095">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总计：</a:t>
                      </a:r>
                      <a:r>
                        <a:rPr lang="en-US" altLang="zh-CN" sz="1600" b="0">
                          <a:latin typeface="微软雅黑" panose="020B0503020204020204" pitchFamily="34" charset="-122"/>
                          <a:ea typeface="微软雅黑" panose="020B0503020204020204" pitchFamily="34" charset="-122"/>
                          <a:cs typeface="宋体" panose="02010600030101010101" pitchFamily="2" charset="-122"/>
                        </a:rPr>
                        <a:t>22664.54</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（元）</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质量管理计划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497965" y="1709420"/>
            <a:ext cx="318897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1. 教师(助教)需求</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900430" y="2428240"/>
            <a:ext cx="11057890" cy="3969385"/>
          </a:xfrm>
          <a:prstGeom prst="rect">
            <a:avLst/>
          </a:prstGeom>
          <a:noFill/>
        </p:spPr>
        <p:txBody>
          <a:bodyPr wrap="square" rtlCol="0">
            <a:spAutoFit/>
          </a:bodyPr>
          <a:lstStyle/>
          <a:p>
            <a:r>
              <a:rPr lang="zh-CN" altLang="en-US" sz="1400">
                <a:latin typeface="微软雅黑" panose="020B0503020204020204" pitchFamily="34" charset="-122"/>
                <a:ea typeface="微软雅黑" panose="020B0503020204020204" pitchFamily="34" charset="-122"/>
              </a:rPr>
              <a:t>1、网站上可以发布系统的课程介绍，包括项目管理与案例分析、软件需求分析与设计等几门课的课时安排、教学计划、使用教材、国际国内背景、考核方式、和学生选这门课所需要的知识背景，以及大作业的介绍，并可以在以后增加另外课程的时候可以定制。</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2、网站要有教师介绍，对任课老师的以往教学、科研成果、及其教学风格，出版书籍,所获荣誉的详细介绍，但此项信息只有管理员可以修改，教师不能修改。</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3、网站要有助教介绍，对助教的以往助教经历、能力以及学生评价等的介绍，但此项信息只有管理员可以修改，助教不能修改。</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4、教师能够进行课件、模板、参考资料、以往优秀作业、教学视频、音频资料下载、上传与删除操作，并且可以及时更新。教师上传资料时可以选择资料类别，该类别用于在显示上传的资料时按照该类别进行显示，教师上传资料不限大小，教师删除的资料进入回收站。</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5、教师或者助教对作业的批改采用线上批改而非线下批改。</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6、教师消息发布栏用于教师发布作业点评、临时课程变更等通知。通知按照时间进行排序，另设一栏专门用于发布重要通知或者置顶重要通知。</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7、重要信息：按照上传时间排序，最新的重要信息置于最上面。</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8、最新信息:公布老师最近的一些教学或外出交流的心得,以及网站一些资料与课件等的最近更新信息的介绍。最新信息按照上传时间排序排在重要信息后面，最新信息不超过5条，超过5条后系统自动删除最旧的信息。</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9、友情连接(如网上选课主页)有老师要求管理员实时更新。</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10、在批改作业界面提供教师与助教的专门的作业点评栏目，作业完成情况跟踪的功能，对学生的作业和课后作业讨论进行点评。</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11、提供专门的课程作业评分，平时成绩评分，期末考试或论文考核的评分，最终成绩的各项组成的比例的调整，以及根据每项的成绩统计出每个学生的最终成绩。</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12、网站上要有网站向导即使用指南。</a:t>
            </a:r>
            <a:endParaRPr lang="zh-CN" altLang="en-US" sz="1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质量管理计划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497965" y="1709420"/>
            <a:ext cx="318897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2. 管理员需求</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1767840" y="2720340"/>
            <a:ext cx="8300085" cy="3138170"/>
          </a:xfrm>
          <a:prstGeom prst="rect">
            <a:avLst/>
          </a:prstGeom>
          <a:noFill/>
        </p:spPr>
        <p:txBody>
          <a:bodyPr wrap="square" rtlCol="0">
            <a:spAutoFit/>
          </a:bodyPr>
          <a:lstStyle/>
          <a:p>
            <a:r>
              <a:rPr lang="zh-CN" altLang="en-US" sz="1800">
                <a:latin typeface="微软雅黑" panose="020B0503020204020204" pitchFamily="34" charset="-122"/>
                <a:ea typeface="微软雅黑" panose="020B0503020204020204" pitchFamily="34" charset="-122"/>
              </a:rPr>
              <a:t>1、网站上可以管理相关课程信息，包括每门课的任课老师，每门课的选课学生名单，同时可以管理每个人的网站权限。</a:t>
            </a:r>
            <a:endParaRPr lang="zh-CN" altLang="en-US" sz="1800">
              <a:latin typeface="微软雅黑" panose="020B0503020204020204" pitchFamily="34" charset="-122"/>
              <a:ea typeface="微软雅黑" panose="020B0503020204020204" pitchFamily="34" charset="-122"/>
            </a:endParaRPr>
          </a:p>
          <a:p>
            <a:r>
              <a:rPr lang="zh-CN" altLang="en-US" sz="1800">
                <a:latin typeface="微软雅黑" panose="020B0503020204020204" pitchFamily="34" charset="-122"/>
                <a:ea typeface="微软雅黑" panose="020B0503020204020204" pitchFamily="34" charset="-122"/>
              </a:rPr>
              <a:t>2、网站上可以管理课程页面的所有信息，包括课程介绍、教师介绍、助教介绍、课件、模板、参考资料、以往优秀作业、教学视频、作业点评，具体的管理措施可以是下载、上传、发布、删除。</a:t>
            </a:r>
            <a:endParaRPr lang="zh-CN" altLang="en-US" sz="1800">
              <a:latin typeface="微软雅黑" panose="020B0503020204020204" pitchFamily="34" charset="-122"/>
              <a:ea typeface="微软雅黑" panose="020B0503020204020204" pitchFamily="34" charset="-122"/>
            </a:endParaRPr>
          </a:p>
          <a:p>
            <a:r>
              <a:rPr lang="zh-CN" altLang="en-US" sz="1800">
                <a:latin typeface="微软雅黑" panose="020B0503020204020204" pitchFamily="34" charset="-122"/>
                <a:ea typeface="微软雅黑" panose="020B0503020204020204" pitchFamily="34" charset="-122"/>
              </a:rPr>
              <a:t>3、管理员不可修改除自己外的用户密码，但可在用户忘记密码时经用户同意重置用户密码（随机数）并将用户新密码发送到用户邮箱。</a:t>
            </a:r>
            <a:endParaRPr lang="zh-CN" altLang="en-US" sz="1800">
              <a:latin typeface="微软雅黑" panose="020B0503020204020204" pitchFamily="34" charset="-122"/>
              <a:ea typeface="微软雅黑" panose="020B0503020204020204" pitchFamily="34" charset="-122"/>
            </a:endParaRPr>
          </a:p>
          <a:p>
            <a:r>
              <a:rPr lang="zh-CN" altLang="en-US" sz="1800">
                <a:latin typeface="微软雅黑" panose="020B0503020204020204" pitchFamily="34" charset="-122"/>
                <a:ea typeface="微软雅黑" panose="020B0503020204020204" pitchFamily="34" charset="-122"/>
              </a:rPr>
              <a:t>4、对友情连接(如网上选课主页)的实时更新。</a:t>
            </a:r>
            <a:endParaRPr lang="zh-CN" altLang="en-US" sz="1800">
              <a:latin typeface="微软雅黑" panose="020B0503020204020204" pitchFamily="34" charset="-122"/>
              <a:ea typeface="微软雅黑" panose="020B0503020204020204" pitchFamily="34" charset="-122"/>
            </a:endParaRPr>
          </a:p>
          <a:p>
            <a:r>
              <a:rPr lang="zh-CN" altLang="en-US" sz="1800">
                <a:latin typeface="微软雅黑" panose="020B0503020204020204" pitchFamily="34" charset="-122"/>
                <a:ea typeface="微软雅黑" panose="020B0503020204020204" pitchFamily="34" charset="-122"/>
              </a:rPr>
              <a:t>5、管理员可管理回收站，可对回收站内的资料进行永久清除资料操作或者恢复资料操作。</a:t>
            </a:r>
            <a:endParaRPr lang="zh-CN" altLang="en-US" sz="1800">
              <a:latin typeface="微软雅黑" panose="020B0503020204020204" pitchFamily="34" charset="-122"/>
              <a:ea typeface="微软雅黑" panose="020B0503020204020204" pitchFamily="34" charset="-122"/>
            </a:endParaRPr>
          </a:p>
          <a:p>
            <a:r>
              <a:rPr lang="zh-CN" altLang="en-US" sz="1800">
                <a:latin typeface="微软雅黑" panose="020B0503020204020204" pitchFamily="34" charset="-122"/>
                <a:ea typeface="微软雅黑" panose="020B0503020204020204" pitchFamily="34" charset="-122"/>
              </a:rPr>
              <a:t>6、管理员可设置多人担任。</a:t>
            </a:r>
            <a:endParaRPr lang="zh-CN" altLang="en-US" sz="18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质量管理计划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497965" y="1709420"/>
            <a:ext cx="318897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3. 学生需求</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817245" y="2316480"/>
            <a:ext cx="11404600" cy="4831080"/>
          </a:xfrm>
          <a:prstGeom prst="rect">
            <a:avLst/>
          </a:prstGeom>
          <a:noFill/>
        </p:spPr>
        <p:txBody>
          <a:bodyPr wrap="square" rtlCol="0">
            <a:spAutoFit/>
          </a:bodyPr>
          <a:lstStyle/>
          <a:p>
            <a:r>
              <a:rPr lang="zh-CN" altLang="en-US" sz="1400">
                <a:latin typeface="微软雅黑" panose="020B0503020204020204" pitchFamily="34" charset="-122"/>
                <a:ea typeface="微软雅黑" panose="020B0503020204020204" pitchFamily="34" charset="-122"/>
              </a:rPr>
              <a:t>1、能下载老师提供的课件，包括以往的旧版本课件，以及最新的课件。</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2、能下载老师提供的参考资料(含电子教材、历年试卷、补课资料,以及老师的教学交流文章)并且网站能及时更新这些资料。下载的速度能够得到保证:要求同时可容纳10人下载,并且人均速度能达到50kb/s。</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3、能上传对课程有用的资料，但教师助教以及管理员有权删除这些资料。</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4、能及时看到老师的通知(含课程相关通知及作业点评)。</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5、如果教师提供的是多媒体资料,网站能提供下载及在线观看功能(如课堂录像)。</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6、网站界面要求简洁大方，有网站导航、相关链接(含学校选课系统、学院网页、需求相关主题网站)。文件的排序方式可选，增加一个选择框，学生可根据自己的不同需求来选择按照不同的方式来进行网站显示文件的排序。</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7、网站提供通过提问方式的密码取回功能。假如用户未设置问题，则可通过向用户申请账号时绑定的邮箱或者短信发通知来取回密码。</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8、网站能提供让分组的各个团队能有团队内部的交流工具(如论坛,不同团队可以申请认证板块，非团队成员不能浏览使用,但教师或者助教可以进入各个板块进行一定的指导，而网站管理人员也可管理认证板块)。同时，内部交流工具要支持文件上传功能，可以不仅仅支持文字交流，也可以增加图片，音频等交流。</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9、网站能提供一定资料共享功能(如论坛有上传下载附件功能，也可支持批量上传与下载，但对附件大小有限制，每个附件大小不得大于2M)。</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10、网站能较醒目地提供教师的联系方式 (尽量详细)。</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11、网站可以提供站内文章标题搜索功能。</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12、网站能够提供学生自身作业提交功能,并可以跟踪作业的批复情况（包括评分评语等）。学生提交作业的格式只能是PDF与压缩包格式，且作业大小不能超过10M，网站支持学生多次提交作业，每次提交均自动覆盖上一次提交，学生也可以下载最近一次提交的作业，超过设定的截止时间后，学生将不能再通过网站提交作业。</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13、当教师或者助教发布一次作业时，会向每个学生发一封邮件提醒，邮箱地址为注册账号时的邮箱地址，同时，网站提供优秀作业展示功能。</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14、网站可以查看学生自己的每项成绩以及最终成绩，但不能看到其他同学的成绩。</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15、学期结束后，学生可以对教师的教学方式，教学质量等进行反馈与评价，也可以对助教的助教方式与质量进行评价与反馈，也可以对本课程的教学方式与质量进行反馈与评价。</a:t>
            </a:r>
            <a:endParaRPr lang="zh-CN" altLang="en-US" sz="1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质量管理计划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497965" y="1709420"/>
            <a:ext cx="318897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4. 网站游客需求</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2068195" y="2672715"/>
            <a:ext cx="8401685" cy="3169285"/>
          </a:xfrm>
          <a:prstGeom prst="rect">
            <a:avLst/>
          </a:prstGeom>
          <a:noFill/>
        </p:spPr>
        <p:txBody>
          <a:bodyPr wrap="square" rtlCol="0">
            <a:spAutoFit/>
          </a:bodyPr>
          <a:lstStyle/>
          <a:p>
            <a:r>
              <a:rPr lang="zh-CN" altLang="en-US" sz="2000">
                <a:latin typeface="微软雅黑" panose="020B0503020204020204" pitchFamily="34" charset="-122"/>
                <a:ea typeface="微软雅黑" panose="020B0503020204020204" pitchFamily="34" charset="-122"/>
              </a:rPr>
              <a:t>1、能看到老师提供的参考资料(含电子教材、历年试卷、补课资料,以及老师的教学交流文章)，但只能看到部分内容，比如PPT的前5页，且不能下载。</a:t>
            </a:r>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2、如果老师提供的多媒体资料，能够在线观看部分内容，比如前5分钟，但不能下载。</a:t>
            </a:r>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3、游客能看到历年学生对本课程，任课老师以及助教的评价与反馈。</a:t>
            </a:r>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4、网站界面要求简洁大方，有网站导航、相关链接(含学校选课系统、学院网页、需求相关主题网站)。</a:t>
            </a:r>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网站能提供一定资料共享功能(如论坛有上传下载附件功能、但对附件大小有限制，不得大于2M)。</a:t>
            </a:r>
            <a:endParaRPr lang="zh-CN" altLang="en-US" sz="20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MH_SubTitle_1"/>
          <p:cNvSpPr/>
          <p:nvPr>
            <p:custDataLst>
              <p:tags r:id="rId1"/>
            </p:custDataLst>
          </p:nvPr>
        </p:nvSpPr>
        <p:spPr>
          <a:xfrm>
            <a:off x="5590736" y="2401324"/>
            <a:ext cx="4013196" cy="74239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1260428 w 4508453"/>
              <a:gd name="connsiteY3" fmla="*/ 88141 h 969560"/>
              <a:gd name="connsiteX4" fmla="*/ 1260428 w 4508453"/>
              <a:gd name="connsiteY4" fmla="*/ 890894 h 969560"/>
              <a:gd name="connsiteX5" fmla="*/ 3969982 w 4508453"/>
              <a:gd name="connsiteY5" fmla="*/ 890894 h 969560"/>
              <a:gd name="connsiteX6" fmla="*/ 4411496 w 4508453"/>
              <a:gd name="connsiteY6" fmla="*/ 489518 h 969560"/>
              <a:gd name="connsiteX7" fmla="*/ 4411497 w 4508453"/>
              <a:gd name="connsiteY7" fmla="*/ 489518 h 969560"/>
              <a:gd name="connsiteX8" fmla="*/ 3969983 w 4508453"/>
              <a:gd name="connsiteY8" fmla="*/ 88141 h 969560"/>
              <a:gd name="connsiteX9" fmla="*/ 484780 w 4508453"/>
              <a:gd name="connsiteY9" fmla="*/ 0 h 969560"/>
              <a:gd name="connsiteX10" fmla="*/ 4023673 w 4508453"/>
              <a:gd name="connsiteY10" fmla="*/ 0 h 969560"/>
              <a:gd name="connsiteX11" fmla="*/ 4508453 w 4508453"/>
              <a:gd name="connsiteY11" fmla="*/ 484780 h 969560"/>
              <a:gd name="connsiteX12" fmla="*/ 4508452 w 4508453"/>
              <a:gd name="connsiteY12" fmla="*/ 484780 h 969560"/>
              <a:gd name="connsiteX13" fmla="*/ 4023672 w 4508453"/>
              <a:gd name="connsiteY13" fmla="*/ 969560 h 969560"/>
              <a:gd name="connsiteX14" fmla="*/ 484780 w 4508453"/>
              <a:gd name="connsiteY14" fmla="*/ 969559 h 969560"/>
              <a:gd name="connsiteX15" fmla="*/ 9849 w 4508453"/>
              <a:gd name="connsiteY15" fmla="*/ 582479 h 969560"/>
              <a:gd name="connsiteX16" fmla="*/ 0 w 4508453"/>
              <a:gd name="connsiteY16" fmla="*/ 484780 h 969560"/>
              <a:gd name="connsiteX17" fmla="*/ 9849 w 4508453"/>
              <a:gd name="connsiteY17" fmla="*/ 387080 h 969560"/>
              <a:gd name="connsiteX18" fmla="*/ 484780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w="25400" cap="flat" cmpd="sng" algn="ctr">
            <a:noFill/>
            <a:prstDash val="solid"/>
          </a:ln>
          <a:effectLst/>
        </p:spPr>
        <p:txBody>
          <a:bodyPr wrap="square" lIns="1368000" tIns="0" rIns="0" bIns="0" rtlCol="0" anchor="ctr" anchorCtr="0">
            <a:noAutofit/>
          </a:bodyPr>
          <a:lstStyle/>
          <a:p>
            <a:r>
              <a:rPr lang="en-US" altLang="zh-CN"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  </a:t>
            </a:r>
            <a:r>
              <a:rPr lang="zh-CN" altLang="en-US"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项目概述</a:t>
            </a:r>
            <a:endParaRPr lang="zh-CN" altLang="en-US"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MH_Other_1"/>
          <p:cNvSpPr txBox="1"/>
          <p:nvPr>
            <p:custDataLst>
              <p:tags r:id="rId2"/>
            </p:custDataLst>
          </p:nvPr>
        </p:nvSpPr>
        <p:spPr>
          <a:xfrm flipH="1">
            <a:off x="5806376" y="2464746"/>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anose="020B0503020202020204" pitchFamily="34" charset="0"/>
                <a:ea typeface="微软雅黑" panose="020B0503020204020204" pitchFamily="34" charset="-122"/>
              </a:defRPr>
            </a:lvl1pPr>
          </a:lstStyle>
          <a:p>
            <a:pPr algn="ctr">
              <a:lnSpc>
                <a:spcPct val="100000"/>
              </a:lnSpc>
              <a:defRPr/>
            </a:pPr>
            <a:r>
              <a:rPr lang="en-US" altLang="zh-CN" sz="4000" dirty="0">
                <a:solidFill>
                  <a:srgbClr val="FFFFFF"/>
                </a:solidFill>
                <a:latin typeface="Arial" panose="020B0604020202020204" pitchFamily="34" charset="0"/>
                <a:cs typeface="Times New Roman" panose="02020603050405020304" pitchFamily="18" charset="0"/>
                <a:sym typeface="Arial" panose="020B0604020202020204" pitchFamily="34" charset="0"/>
              </a:rPr>
              <a:t>01</a:t>
            </a:r>
            <a:endParaRPr lang="zh-CN" altLang="en-US" sz="4000" dirty="0">
              <a:solidFill>
                <a:srgbClr val="FFFFFF"/>
              </a:solidFill>
              <a:latin typeface="Arial" panose="020B0604020202020204" pitchFamily="34" charset="0"/>
              <a:cs typeface="Times New Roman" panose="02020603050405020304" pitchFamily="18" charset="0"/>
              <a:sym typeface="Arial" panose="020B0604020202020204" pitchFamily="34" charset="0"/>
            </a:endParaRPr>
          </a:p>
        </p:txBody>
      </p:sp>
      <p:sp>
        <p:nvSpPr>
          <p:cNvPr id="19" name="MH_SubTitle_2"/>
          <p:cNvSpPr/>
          <p:nvPr>
            <p:custDataLst>
              <p:tags r:id="rId3"/>
            </p:custDataLst>
          </p:nvPr>
        </p:nvSpPr>
        <p:spPr>
          <a:xfrm flipH="1">
            <a:off x="2878910" y="3805711"/>
            <a:ext cx="4011664" cy="74124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3969983 w 4508453"/>
              <a:gd name="connsiteY3" fmla="*/ 88141 h 969560"/>
              <a:gd name="connsiteX4" fmla="*/ 4411497 w 4508453"/>
              <a:gd name="connsiteY4" fmla="*/ 489518 h 969560"/>
              <a:gd name="connsiteX5" fmla="*/ 4411496 w 4508453"/>
              <a:gd name="connsiteY5" fmla="*/ 489518 h 969560"/>
              <a:gd name="connsiteX6" fmla="*/ 3969982 w 4508453"/>
              <a:gd name="connsiteY6" fmla="*/ 890894 h 969560"/>
              <a:gd name="connsiteX7" fmla="*/ 1260428 w 4508453"/>
              <a:gd name="connsiteY7" fmla="*/ 890894 h 969560"/>
              <a:gd name="connsiteX8" fmla="*/ 1260428 w 4508453"/>
              <a:gd name="connsiteY8" fmla="*/ 88141 h 969560"/>
              <a:gd name="connsiteX9" fmla="*/ 4023673 w 4508453"/>
              <a:gd name="connsiteY9" fmla="*/ 0 h 969560"/>
              <a:gd name="connsiteX10" fmla="*/ 484780 w 4508453"/>
              <a:gd name="connsiteY10" fmla="*/ 0 h 969560"/>
              <a:gd name="connsiteX11" fmla="*/ 9849 w 4508453"/>
              <a:gd name="connsiteY11" fmla="*/ 387080 h 969560"/>
              <a:gd name="connsiteX12" fmla="*/ 0 w 4508453"/>
              <a:gd name="connsiteY12" fmla="*/ 484780 h 969560"/>
              <a:gd name="connsiteX13" fmla="*/ 9849 w 4508453"/>
              <a:gd name="connsiteY13" fmla="*/ 582479 h 969560"/>
              <a:gd name="connsiteX14" fmla="*/ 484780 w 4508453"/>
              <a:gd name="connsiteY14" fmla="*/ 969559 h 969560"/>
              <a:gd name="connsiteX15" fmla="*/ 4023672 w 4508453"/>
              <a:gd name="connsiteY15" fmla="*/ 969560 h 969560"/>
              <a:gd name="connsiteX16" fmla="*/ 4508452 w 4508453"/>
              <a:gd name="connsiteY16" fmla="*/ 484780 h 969560"/>
              <a:gd name="connsiteX17" fmla="*/ 4508453 w 4508453"/>
              <a:gd name="connsiteY17" fmla="*/ 484780 h 969560"/>
              <a:gd name="connsiteX18" fmla="*/ 4023673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3969983" y="88141"/>
                </a:moveTo>
                <a:cubicBezTo>
                  <a:pt x="4213825" y="88141"/>
                  <a:pt x="4411497" y="267843"/>
                  <a:pt x="4411497" y="489518"/>
                </a:cubicBezTo>
                <a:lnTo>
                  <a:pt x="4411496" y="489518"/>
                </a:lnTo>
                <a:cubicBezTo>
                  <a:pt x="4411496" y="711192"/>
                  <a:pt x="4213824" y="890894"/>
                  <a:pt x="3969982" y="890894"/>
                </a:cubicBezTo>
                <a:lnTo>
                  <a:pt x="1260428" y="890894"/>
                </a:lnTo>
                <a:lnTo>
                  <a:pt x="1260428" y="88141"/>
                </a:lnTo>
                <a:close/>
                <a:moveTo>
                  <a:pt x="4023673" y="0"/>
                </a:moveTo>
                <a:lnTo>
                  <a:pt x="484780" y="0"/>
                </a:lnTo>
                <a:cubicBezTo>
                  <a:pt x="250510" y="0"/>
                  <a:pt x="55053" y="166174"/>
                  <a:pt x="9849" y="387080"/>
                </a:cubicBezTo>
                <a:lnTo>
                  <a:pt x="0" y="484780"/>
                </a:lnTo>
                <a:lnTo>
                  <a:pt x="9849" y="582479"/>
                </a:lnTo>
                <a:cubicBezTo>
                  <a:pt x="55053" y="803386"/>
                  <a:pt x="250510" y="969559"/>
                  <a:pt x="484780" y="969559"/>
                </a:cubicBezTo>
                <a:lnTo>
                  <a:pt x="4023672" y="969560"/>
                </a:lnTo>
                <a:cubicBezTo>
                  <a:pt x="4291409" y="969560"/>
                  <a:pt x="4508452" y="752517"/>
                  <a:pt x="4508452" y="484780"/>
                </a:cubicBezTo>
                <a:lnTo>
                  <a:pt x="4508453" y="484780"/>
                </a:lnTo>
                <a:cubicBezTo>
                  <a:pt x="4508453" y="217043"/>
                  <a:pt x="4291410" y="0"/>
                  <a:pt x="4023673" y="0"/>
                </a:cubicBezTo>
                <a:close/>
              </a:path>
            </a:pathLst>
          </a:custGeom>
          <a:solidFill>
            <a:schemeClr val="accent1"/>
          </a:solidFill>
          <a:ln w="25400" cap="flat" cmpd="sng" algn="ctr">
            <a:noFill/>
            <a:prstDash val="solid"/>
          </a:ln>
          <a:effectLst/>
        </p:spPr>
        <p:txBody>
          <a:bodyPr wrap="square" lIns="324000" tIns="0" rIns="0" bIns="0" rtlCol="0" anchor="ctr">
            <a:noAutofit/>
          </a:bodyPr>
          <a:lstStyle/>
          <a:p>
            <a:r>
              <a:rPr lang="en-US" altLang="zh-CN"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           </a:t>
            </a:r>
            <a:r>
              <a:rPr lang="zh-CN" altLang="en-US"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管理计划</a:t>
            </a:r>
            <a:endParaRPr lang="en-US" altLang="zh-CN" sz="2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MH_Other_1"/>
          <p:cNvSpPr txBox="1"/>
          <p:nvPr>
            <p:custDataLst>
              <p:tags r:id="rId4"/>
            </p:custDataLst>
          </p:nvPr>
        </p:nvSpPr>
        <p:spPr>
          <a:xfrm flipH="1">
            <a:off x="5806316" y="3884356"/>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anose="020B0503020202020204" pitchFamily="34" charset="0"/>
                <a:ea typeface="微软雅黑" panose="020B0503020204020204" pitchFamily="34" charset="-122"/>
              </a:defRPr>
            </a:lvl1pPr>
          </a:lstStyle>
          <a:p>
            <a:pPr algn="ctr">
              <a:lnSpc>
                <a:spcPct val="100000"/>
              </a:lnSpc>
              <a:defRPr/>
            </a:pPr>
            <a:r>
              <a:rPr lang="en-US" altLang="zh-CN" sz="4000" dirty="0" smtClean="0">
                <a:solidFill>
                  <a:srgbClr val="FFFFFF"/>
                </a:solidFill>
                <a:latin typeface="Arial" panose="020B0604020202020204" pitchFamily="34" charset="0"/>
                <a:cs typeface="Times New Roman" panose="02020603050405020304" pitchFamily="18" charset="0"/>
                <a:sym typeface="Arial" panose="020B0604020202020204" pitchFamily="34" charset="0"/>
              </a:rPr>
              <a:t>02</a:t>
            </a:r>
            <a:endParaRPr lang="zh-CN" altLang="en-US" sz="4000" dirty="0">
              <a:solidFill>
                <a:srgbClr val="FFFFFF"/>
              </a:solidFill>
              <a:latin typeface="Arial" panose="020B0604020202020204" pitchFamily="34" charset="0"/>
              <a:cs typeface="Times New Roman" panose="02020603050405020304" pitchFamily="18" charset="0"/>
              <a:sym typeface="Arial" panose="020B0604020202020204" pitchFamily="34" charset="0"/>
            </a:endParaRPr>
          </a:p>
        </p:txBody>
      </p:sp>
      <p:sp>
        <p:nvSpPr>
          <p:cNvPr id="24" name="MH_Others_1"/>
          <p:cNvSpPr txBox="1"/>
          <p:nvPr>
            <p:custDataLst>
              <p:tags r:id="rId5"/>
            </p:custDataLst>
          </p:nvPr>
        </p:nvSpPr>
        <p:spPr>
          <a:xfrm>
            <a:off x="3703985" y="1078697"/>
            <a:ext cx="1679574" cy="677108"/>
          </a:xfrm>
          <a:prstGeom prst="rect">
            <a:avLst/>
          </a:prstGeom>
          <a:noFill/>
        </p:spPr>
        <p:txBody>
          <a:bodyPr vert="horz" wrap="square" lIns="0" tIns="0" rIns="0" bIns="0" rtlCol="0" anchor="ctr" anchorCtr="0">
            <a:spAutoFit/>
          </a:bodyPr>
          <a:lstStyle/>
          <a:p>
            <a:pPr algn="ctr"/>
            <a:r>
              <a:rPr lang="zh-CN" altLang="en-US" sz="44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目  录</a:t>
            </a:r>
            <a:endParaRPr lang="zh-CN" altLang="en-US" sz="44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MH_Others_2"/>
          <p:cNvSpPr txBox="1"/>
          <p:nvPr>
            <p:custDataLst>
              <p:tags r:id="rId6"/>
            </p:custDataLst>
          </p:nvPr>
        </p:nvSpPr>
        <p:spPr>
          <a:xfrm>
            <a:off x="5729002" y="1078698"/>
            <a:ext cx="3170810" cy="677108"/>
          </a:xfrm>
          <a:prstGeom prst="rect">
            <a:avLst/>
          </a:prstGeom>
          <a:noFill/>
        </p:spPr>
        <p:txBody>
          <a:bodyPr wrap="square" lIns="0" tIns="0" rIns="0" bIns="0">
            <a:spAutoFit/>
          </a:bodyPr>
          <a:lstStyle/>
          <a:p>
            <a:pPr algn="ctr">
              <a:defRPr/>
            </a:pPr>
            <a:r>
              <a:rPr lang="en-US" altLang="zh-CN" sz="44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44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MH_SubTitle_1"/>
          <p:cNvSpPr/>
          <p:nvPr>
            <p:custDataLst>
              <p:tags r:id="rId7"/>
            </p:custDataLst>
          </p:nvPr>
        </p:nvSpPr>
        <p:spPr>
          <a:xfrm>
            <a:off x="5590736" y="5239774"/>
            <a:ext cx="4013196" cy="74239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1260428 w 4508453"/>
              <a:gd name="connsiteY3" fmla="*/ 88141 h 969560"/>
              <a:gd name="connsiteX4" fmla="*/ 1260428 w 4508453"/>
              <a:gd name="connsiteY4" fmla="*/ 890894 h 969560"/>
              <a:gd name="connsiteX5" fmla="*/ 3969982 w 4508453"/>
              <a:gd name="connsiteY5" fmla="*/ 890894 h 969560"/>
              <a:gd name="connsiteX6" fmla="*/ 4411496 w 4508453"/>
              <a:gd name="connsiteY6" fmla="*/ 489518 h 969560"/>
              <a:gd name="connsiteX7" fmla="*/ 4411497 w 4508453"/>
              <a:gd name="connsiteY7" fmla="*/ 489518 h 969560"/>
              <a:gd name="connsiteX8" fmla="*/ 3969983 w 4508453"/>
              <a:gd name="connsiteY8" fmla="*/ 88141 h 969560"/>
              <a:gd name="connsiteX9" fmla="*/ 484780 w 4508453"/>
              <a:gd name="connsiteY9" fmla="*/ 0 h 969560"/>
              <a:gd name="connsiteX10" fmla="*/ 4023673 w 4508453"/>
              <a:gd name="connsiteY10" fmla="*/ 0 h 969560"/>
              <a:gd name="connsiteX11" fmla="*/ 4508453 w 4508453"/>
              <a:gd name="connsiteY11" fmla="*/ 484780 h 969560"/>
              <a:gd name="connsiteX12" fmla="*/ 4508452 w 4508453"/>
              <a:gd name="connsiteY12" fmla="*/ 484780 h 969560"/>
              <a:gd name="connsiteX13" fmla="*/ 4023672 w 4508453"/>
              <a:gd name="connsiteY13" fmla="*/ 969560 h 969560"/>
              <a:gd name="connsiteX14" fmla="*/ 484780 w 4508453"/>
              <a:gd name="connsiteY14" fmla="*/ 969559 h 969560"/>
              <a:gd name="connsiteX15" fmla="*/ 9849 w 4508453"/>
              <a:gd name="connsiteY15" fmla="*/ 582479 h 969560"/>
              <a:gd name="connsiteX16" fmla="*/ 0 w 4508453"/>
              <a:gd name="connsiteY16" fmla="*/ 484780 h 969560"/>
              <a:gd name="connsiteX17" fmla="*/ 9849 w 4508453"/>
              <a:gd name="connsiteY17" fmla="*/ 387080 h 969560"/>
              <a:gd name="connsiteX18" fmla="*/ 484780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w="25400" cap="flat" cmpd="sng" algn="ctr">
            <a:noFill/>
            <a:prstDash val="solid"/>
          </a:ln>
          <a:effectLst/>
        </p:spPr>
        <p:txBody>
          <a:bodyPr wrap="square" lIns="1368000" tIns="0" rIns="0" bIns="0" rtlCol="0" anchor="ctr" anchorCtr="0">
            <a:noAutofit/>
          </a:bodyPr>
          <a:lstStyle/>
          <a:p>
            <a:r>
              <a:rPr lang="en-US" altLang="zh-CN"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  </a:t>
            </a:r>
            <a:r>
              <a:rPr lang="zh-CN" altLang="en-US"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配置指南</a:t>
            </a:r>
            <a:endParaRPr lang="zh-CN" altLang="en-US"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MH_Other_1"/>
          <p:cNvSpPr txBox="1"/>
          <p:nvPr>
            <p:custDataLst>
              <p:tags r:id="rId8"/>
            </p:custDataLst>
          </p:nvPr>
        </p:nvSpPr>
        <p:spPr>
          <a:xfrm flipH="1">
            <a:off x="5806376" y="5240331"/>
            <a:ext cx="845887" cy="615315"/>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anose="020B0503020202020204" pitchFamily="34" charset="0"/>
                <a:ea typeface="微软雅黑" panose="020B0503020204020204" pitchFamily="34" charset="-122"/>
              </a:defRPr>
            </a:lvl1pPr>
          </a:lstStyle>
          <a:p>
            <a:pPr algn="ctr">
              <a:lnSpc>
                <a:spcPct val="100000"/>
              </a:lnSpc>
              <a:defRPr/>
            </a:pPr>
            <a:r>
              <a:rPr lang="en-US" altLang="zh-CN" sz="4000" dirty="0">
                <a:solidFill>
                  <a:srgbClr val="FFFFFF"/>
                </a:solidFill>
                <a:latin typeface="Arial" panose="020B0604020202020204" pitchFamily="34" charset="0"/>
                <a:cs typeface="Times New Roman" panose="02020603050405020304" pitchFamily="18" charset="0"/>
                <a:sym typeface="Arial" panose="020B0604020202020204" pitchFamily="34" charset="0"/>
              </a:rPr>
              <a:t>03</a:t>
            </a:r>
            <a:endParaRPr lang="en-US" altLang="zh-CN" sz="4000" dirty="0">
              <a:solidFill>
                <a:srgbClr val="FFFFFF"/>
              </a:solidFill>
              <a:latin typeface="Arial" panose="020B0604020202020204" pitchFamily="34" charset="0"/>
              <a:cs typeface="Times New Roman" panose="02020603050405020304" pitchFamily="18" charset="0"/>
              <a:sym typeface="Arial" panose="020B0604020202020204" pitchFamily="34" charset="0"/>
            </a:endParaRPr>
          </a:p>
        </p:txBody>
      </p:sp>
    </p:spTree>
    <p:custDataLst>
      <p:tags r:id="rId9"/>
    </p:custData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24"/>
                                        </p:tgtEl>
                                        <p:attrNameLst>
                                          <p:attrName>style.visibility</p:attrName>
                                        </p:attrNameLst>
                                      </p:cBhvr>
                                      <p:to>
                                        <p:strVal val="visible"/>
                                      </p:to>
                                    </p:set>
                                    <p:anim by="(-#ppt_w*2)" calcmode="lin" valueType="num">
                                      <p:cBhvr rctx="PPT">
                                        <p:cTn id="7" dur="500" autoRev="1" fill="hold">
                                          <p:stCondLst>
                                            <p:cond delay="0"/>
                                          </p:stCondLst>
                                        </p:cTn>
                                        <p:tgtEl>
                                          <p:spTgt spid="24"/>
                                        </p:tgtEl>
                                        <p:attrNameLst>
                                          <p:attrName>ppt_w</p:attrName>
                                        </p:attrNameLst>
                                      </p:cBhvr>
                                    </p:anim>
                                    <p:anim by="(#ppt_w*0.50)" calcmode="lin" valueType="num">
                                      <p:cBhvr>
                                        <p:cTn id="8" dur="500" decel="50000" autoRev="1" fill="hold">
                                          <p:stCondLst>
                                            <p:cond delay="0"/>
                                          </p:stCondLst>
                                        </p:cTn>
                                        <p:tgtEl>
                                          <p:spTgt spid="24"/>
                                        </p:tgtEl>
                                        <p:attrNameLst>
                                          <p:attrName>ppt_x</p:attrName>
                                        </p:attrNameLst>
                                      </p:cBhvr>
                                    </p:anim>
                                    <p:anim from="(-#ppt_h/2)" to="(#ppt_y)" calcmode="lin" valueType="num">
                                      <p:cBhvr>
                                        <p:cTn id="9" dur="1000" fill="hold">
                                          <p:stCondLst>
                                            <p:cond delay="0"/>
                                          </p:stCondLst>
                                        </p:cTn>
                                        <p:tgtEl>
                                          <p:spTgt spid="24"/>
                                        </p:tgtEl>
                                        <p:attrNameLst>
                                          <p:attrName>ppt_y</p:attrName>
                                        </p:attrNameLst>
                                      </p:cBhvr>
                                    </p:anim>
                                    <p:animRot by="21600000">
                                      <p:cBhvr>
                                        <p:cTn id="10" dur="1000" fill="hold">
                                          <p:stCondLst>
                                            <p:cond delay="0"/>
                                          </p:stCondLst>
                                        </p:cTn>
                                        <p:tgtEl>
                                          <p:spTgt spid="24"/>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25"/>
                                        </p:tgtEl>
                                        <p:attrNameLst>
                                          <p:attrName>style.visibility</p:attrName>
                                        </p:attrNameLst>
                                      </p:cBhvr>
                                      <p:to>
                                        <p:strVal val="visible"/>
                                      </p:to>
                                    </p:set>
                                    <p:anim by="(-#ppt_w*2)" calcmode="lin" valueType="num">
                                      <p:cBhvr rctx="PPT">
                                        <p:cTn id="13" dur="500" autoRev="1" fill="hold">
                                          <p:stCondLst>
                                            <p:cond delay="0"/>
                                          </p:stCondLst>
                                        </p:cTn>
                                        <p:tgtEl>
                                          <p:spTgt spid="25"/>
                                        </p:tgtEl>
                                        <p:attrNameLst>
                                          <p:attrName>ppt_w</p:attrName>
                                        </p:attrNameLst>
                                      </p:cBhvr>
                                    </p:anim>
                                    <p:anim by="(#ppt_w*0.50)" calcmode="lin" valueType="num">
                                      <p:cBhvr>
                                        <p:cTn id="14" dur="500" decel="50000" autoRev="1" fill="hold">
                                          <p:stCondLst>
                                            <p:cond delay="0"/>
                                          </p:stCondLst>
                                        </p:cTn>
                                        <p:tgtEl>
                                          <p:spTgt spid="25"/>
                                        </p:tgtEl>
                                        <p:attrNameLst>
                                          <p:attrName>ppt_x</p:attrName>
                                        </p:attrNameLst>
                                      </p:cBhvr>
                                    </p:anim>
                                    <p:anim from="(-#ppt_h/2)" to="(#ppt_y)" calcmode="lin" valueType="num">
                                      <p:cBhvr>
                                        <p:cTn id="15" dur="1000" fill="hold">
                                          <p:stCondLst>
                                            <p:cond delay="0"/>
                                          </p:stCondLst>
                                        </p:cTn>
                                        <p:tgtEl>
                                          <p:spTgt spid="25"/>
                                        </p:tgtEl>
                                        <p:attrNameLst>
                                          <p:attrName>ppt_y</p:attrName>
                                        </p:attrNameLst>
                                      </p:cBhvr>
                                    </p:anim>
                                    <p:animRot by="21600000">
                                      <p:cBhvr>
                                        <p:cTn id="16" dur="1000" fill="hold">
                                          <p:stCondLst>
                                            <p:cond delay="0"/>
                                          </p:stCondLst>
                                        </p:cTn>
                                        <p:tgtEl>
                                          <p:spTgt spid="25"/>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1+#ppt_w/2"/>
                                          </p:val>
                                        </p:tav>
                                        <p:tav tm="100000">
                                          <p:val>
                                            <p:strVal val="#ppt_x"/>
                                          </p:val>
                                        </p:tav>
                                      </p:tavLst>
                                    </p:anim>
                                    <p:anim calcmode="lin" valueType="num">
                                      <p:cBhvr additive="base">
                                        <p:cTn id="22" dur="500" fill="hold"/>
                                        <p:tgtEl>
                                          <p:spTgt spid="16"/>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 calcmode="lin" valueType="num">
                                      <p:cBhvr additive="base">
                                        <p:cTn id="25" dur="500" fill="hold"/>
                                        <p:tgtEl>
                                          <p:spTgt spid="37"/>
                                        </p:tgtEl>
                                        <p:attrNameLst>
                                          <p:attrName>ppt_x</p:attrName>
                                        </p:attrNameLst>
                                      </p:cBhvr>
                                      <p:tavLst>
                                        <p:tav tm="0">
                                          <p:val>
                                            <p:strVal val="1+#ppt_w/2"/>
                                          </p:val>
                                        </p:tav>
                                        <p:tav tm="100000">
                                          <p:val>
                                            <p:strVal val="#ppt_x"/>
                                          </p:val>
                                        </p:tav>
                                      </p:tavLst>
                                    </p:anim>
                                    <p:anim calcmode="lin" valueType="num">
                                      <p:cBhvr additive="base">
                                        <p:cTn id="26"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0-#ppt_w/2"/>
                                          </p:val>
                                        </p:tav>
                                        <p:tav tm="100000">
                                          <p:val>
                                            <p:strVal val="#ppt_x"/>
                                          </p:val>
                                        </p:tav>
                                      </p:tavLst>
                                    </p:anim>
                                    <p:anim calcmode="lin" valueType="num">
                                      <p:cBhvr additive="base">
                                        <p:cTn id="32" dur="500" fill="hold"/>
                                        <p:tgtEl>
                                          <p:spTgt spid="19"/>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500" fill="hold"/>
                                        <p:tgtEl>
                                          <p:spTgt spid="20"/>
                                        </p:tgtEl>
                                        <p:attrNameLst>
                                          <p:attrName>ppt_x</p:attrName>
                                        </p:attrNameLst>
                                      </p:cBhvr>
                                      <p:tavLst>
                                        <p:tav tm="0">
                                          <p:val>
                                            <p:strVal val="1+#ppt_w/2"/>
                                          </p:val>
                                        </p:tav>
                                        <p:tav tm="100000">
                                          <p:val>
                                            <p:strVal val="#ppt_x"/>
                                          </p:val>
                                        </p:tav>
                                      </p:tavLst>
                                    </p:anim>
                                    <p:anim calcmode="lin" valueType="num">
                                      <p:cBhvr additive="base">
                                        <p:cTn id="36"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2" fill="hold" grpId="0" nodeType="clickEffect">
                                  <p:stCondLst>
                                    <p:cond delay="0"/>
                                  </p:stCondLst>
                                  <p:childTnLst>
                                    <p:set>
                                      <p:cBhvr>
                                        <p:cTn id="40" dur="1" fill="hold">
                                          <p:stCondLst>
                                            <p:cond delay="0"/>
                                          </p:stCondLst>
                                        </p:cTn>
                                        <p:tgtEl>
                                          <p:spTgt spid="3"/>
                                        </p:tgtEl>
                                        <p:attrNameLst>
                                          <p:attrName>style.visibility</p:attrName>
                                        </p:attrNameLst>
                                      </p:cBhvr>
                                      <p:to>
                                        <p:strVal val="visible"/>
                                      </p:to>
                                    </p:set>
                                    <p:anim calcmode="lin" valueType="num">
                                      <p:cBhvr additive="base">
                                        <p:cTn id="41" dur="500" fill="hold"/>
                                        <p:tgtEl>
                                          <p:spTgt spid="3"/>
                                        </p:tgtEl>
                                        <p:attrNameLst>
                                          <p:attrName>ppt_x</p:attrName>
                                        </p:attrNameLst>
                                      </p:cBhvr>
                                      <p:tavLst>
                                        <p:tav tm="0">
                                          <p:val>
                                            <p:strVal val="1+#ppt_w/2"/>
                                          </p:val>
                                        </p:tav>
                                        <p:tav tm="100000">
                                          <p:val>
                                            <p:strVal val="#ppt_x"/>
                                          </p:val>
                                        </p:tav>
                                      </p:tavLst>
                                    </p:anim>
                                    <p:anim calcmode="lin" valueType="num">
                                      <p:cBhvr additive="base">
                                        <p:cTn id="42" dur="500" fill="hold"/>
                                        <p:tgtEl>
                                          <p:spTgt spid="3"/>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0"/>
                                  </p:stCondLst>
                                  <p:childTnLst>
                                    <p:set>
                                      <p:cBhvr>
                                        <p:cTn id="44" dur="1" fill="hold">
                                          <p:stCondLst>
                                            <p:cond delay="0"/>
                                          </p:stCondLst>
                                        </p:cTn>
                                        <p:tgtEl>
                                          <p:spTgt spid="4"/>
                                        </p:tgtEl>
                                        <p:attrNameLst>
                                          <p:attrName>style.visibility</p:attrName>
                                        </p:attrNameLst>
                                      </p:cBhvr>
                                      <p:to>
                                        <p:strVal val="visible"/>
                                      </p:to>
                                    </p:set>
                                    <p:anim calcmode="lin" valueType="num">
                                      <p:cBhvr additive="base">
                                        <p:cTn id="45" dur="500" fill="hold"/>
                                        <p:tgtEl>
                                          <p:spTgt spid="4"/>
                                        </p:tgtEl>
                                        <p:attrNameLst>
                                          <p:attrName>ppt_x</p:attrName>
                                        </p:attrNameLst>
                                      </p:cBhvr>
                                      <p:tavLst>
                                        <p:tav tm="0">
                                          <p:val>
                                            <p:strVal val="1+#ppt_w/2"/>
                                          </p:val>
                                        </p:tav>
                                        <p:tav tm="100000">
                                          <p:val>
                                            <p:strVal val="#ppt_x"/>
                                          </p:val>
                                        </p:tav>
                                      </p:tavLst>
                                    </p:anim>
                                    <p:anim calcmode="lin" valueType="num">
                                      <p:cBhvr additive="base">
                                        <p:cTn id="46"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37" grpId="0" bldLvl="0" animBg="1"/>
      <p:bldP spid="19" grpId="0" bldLvl="0" animBg="1"/>
      <p:bldP spid="20" grpId="0" bldLvl="0" animBg="1"/>
      <p:bldP spid="24" grpId="0"/>
      <p:bldP spid="25" grpId="0"/>
      <p:bldP spid="3" grpId="0" bldLvl="0" animBg="1"/>
      <p:bldP spid="4"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质量管理计划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497965" y="1709420"/>
            <a:ext cx="318897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5. 系统功能需求</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2516505" y="2772410"/>
            <a:ext cx="7195185" cy="304609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1</a:t>
            </a:r>
            <a:r>
              <a:rPr lang="zh-CN" altLang="en-US" sz="2400">
                <a:latin typeface="微软雅黑" panose="020B0503020204020204" pitchFamily="34" charset="-122"/>
                <a:ea typeface="微软雅黑" panose="020B0503020204020204" pitchFamily="34" charset="-122"/>
              </a:rPr>
              <a:t>、本网站要求提供对外服务的能力，保证至少300名同学上课辅助服务的要求，包括数据存储能力，网络服务吞吐能力，数据安全特性等。</a:t>
            </a:r>
            <a:endParaRPr lang="zh-CN" altLang="en-US" sz="2400">
              <a:latin typeface="微软雅黑" panose="020B0503020204020204" pitchFamily="34" charset="-122"/>
              <a:ea typeface="微软雅黑" panose="020B0503020204020204" pitchFamily="34" charset="-122"/>
            </a:endParaRPr>
          </a:p>
          <a:p>
            <a:r>
              <a:rPr lang="en-US" altLang="zh-CN" sz="2400">
                <a:latin typeface="微软雅黑" panose="020B0503020204020204" pitchFamily="34" charset="-122"/>
                <a:ea typeface="微软雅黑" panose="020B0503020204020204" pitchFamily="34" charset="-122"/>
              </a:rPr>
              <a:t>2</a:t>
            </a:r>
            <a:r>
              <a:rPr lang="zh-CN" altLang="en-US" sz="2400">
                <a:latin typeface="微软雅黑" panose="020B0503020204020204" pitchFamily="34" charset="-122"/>
                <a:ea typeface="微软雅黑" panose="020B0503020204020204" pitchFamily="34" charset="-122"/>
              </a:rPr>
              <a:t>、服务器建议选用Intel CPU，可以选择Windows或者Linux。</a:t>
            </a:r>
            <a:endParaRPr lang="zh-CN" altLang="en-US" sz="2400">
              <a:latin typeface="微软雅黑" panose="020B0503020204020204" pitchFamily="34" charset="-122"/>
              <a:ea typeface="微软雅黑" panose="020B0503020204020204" pitchFamily="34" charset="-122"/>
            </a:endParaRPr>
          </a:p>
          <a:p>
            <a:r>
              <a:rPr lang="en-US" altLang="zh-CN" sz="2400">
                <a:latin typeface="微软雅黑" panose="020B0503020204020204" pitchFamily="34" charset="-122"/>
                <a:ea typeface="微软雅黑" panose="020B0503020204020204" pitchFamily="34" charset="-122"/>
              </a:rPr>
              <a:t>3</a:t>
            </a:r>
            <a:r>
              <a:rPr lang="zh-CN" altLang="en-US" sz="2400">
                <a:latin typeface="微软雅黑" panose="020B0503020204020204" pitchFamily="34" charset="-122"/>
                <a:ea typeface="微软雅黑" panose="020B0503020204020204" pitchFamily="34" charset="-122"/>
              </a:rPr>
              <a:t>、开发平台可以选择IIS，NET或者apache，tomcat/jboss平台，请提供对外服务所要求的相应的安全保障。</a:t>
            </a:r>
            <a:endParaRPr lang="zh-CN" altLang="en-US" sz="2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沟通管理计划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2301240" y="1755140"/>
            <a:ext cx="359918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1. 开发者与客户沟通计划</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3227705" y="2383790"/>
            <a:ext cx="6282690" cy="1568450"/>
          </a:xfrm>
          <a:prstGeom prst="rect">
            <a:avLst/>
          </a:prstGeom>
          <a:noFill/>
        </p:spPr>
        <p:txBody>
          <a:bodyPr wrap="square" rtlCol="0">
            <a:spAutoFit/>
          </a:bodyPr>
          <a:lstStyle/>
          <a:p>
            <a:r>
              <a:rPr lang="en-US" sz="2400" dirty="0">
                <a:latin typeface="微软雅黑" panose="020B0503020204020204" pitchFamily="34" charset="-122"/>
                <a:ea typeface="微软雅黑" panose="020B0503020204020204" pitchFamily="34" charset="-122"/>
              </a:rPr>
              <a:t>      </a:t>
            </a:r>
            <a:r>
              <a:rPr sz="2400" dirty="0" smtClean="0">
                <a:latin typeface="微软雅黑" panose="020B0503020204020204" pitchFamily="34" charset="-122"/>
                <a:ea typeface="微软雅黑" panose="020B0503020204020204" pitchFamily="34" charset="-122"/>
              </a:rPr>
              <a:t>在此</a:t>
            </a:r>
            <a:r>
              <a:rPr lang="zh-CN" altLang="en-US" sz="2400" dirty="0" smtClean="0">
                <a:latin typeface="微软雅黑" panose="020B0503020204020204" pitchFamily="34" charset="-122"/>
                <a:ea typeface="微软雅黑" panose="020B0503020204020204" pitchFamily="34" charset="-122"/>
              </a:rPr>
              <a:t>项目</a:t>
            </a:r>
            <a:r>
              <a:rPr sz="2400" dirty="0" smtClean="0">
                <a:latin typeface="微软雅黑" panose="020B0503020204020204" pitchFamily="34" charset="-122"/>
                <a:ea typeface="微软雅黑" panose="020B0503020204020204" pitchFamily="34" charset="-122"/>
              </a:rPr>
              <a:t>中</a:t>
            </a:r>
            <a:r>
              <a:rPr sz="2400" dirty="0">
                <a:latin typeface="微软雅黑" panose="020B0503020204020204" pitchFamily="34" charset="-122"/>
                <a:ea typeface="微软雅黑" panose="020B0503020204020204" pitchFamily="34" charset="-122"/>
              </a:rPr>
              <a:t>，客户为老师，与客户的沟通计划为进行至少两次的谈话，谈话的时间与地点可以通过电子邮件或者微信来确定。其他沟通途径可以通过电子邮件与短信电话来进行。</a:t>
            </a:r>
            <a:endParaRPr sz="2400" dirty="0">
              <a:latin typeface="微软雅黑" panose="020B0503020204020204" pitchFamily="34" charset="-122"/>
              <a:ea typeface="微软雅黑" panose="020B0503020204020204" pitchFamily="34" charset="-122"/>
            </a:endParaRPr>
          </a:p>
        </p:txBody>
      </p:sp>
      <p:sp>
        <p:nvSpPr>
          <p:cNvPr id="5" name="文本框 4"/>
          <p:cNvSpPr txBox="1"/>
          <p:nvPr/>
        </p:nvSpPr>
        <p:spPr>
          <a:xfrm>
            <a:off x="2369820" y="4394200"/>
            <a:ext cx="359918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2. 开发者内部沟通计划</a:t>
            </a:r>
            <a:endParaRPr lang="en-US" altLang="zh-CN" sz="2400">
              <a:latin typeface="微软雅黑" panose="020B0503020204020204" pitchFamily="34" charset="-122"/>
              <a:ea typeface="微软雅黑" panose="020B0503020204020204" pitchFamily="34" charset="-122"/>
            </a:endParaRPr>
          </a:p>
        </p:txBody>
      </p:sp>
      <p:sp>
        <p:nvSpPr>
          <p:cNvPr id="6" name="文本框 5"/>
          <p:cNvSpPr txBox="1"/>
          <p:nvPr/>
        </p:nvSpPr>
        <p:spPr>
          <a:xfrm>
            <a:off x="3434080" y="5083175"/>
            <a:ext cx="6282690" cy="1568450"/>
          </a:xfrm>
          <a:prstGeom prst="rect">
            <a:avLst/>
          </a:prstGeom>
          <a:noFill/>
        </p:spPr>
        <p:txBody>
          <a:bodyPr wrap="square" rtlCol="0">
            <a:spAutoFit/>
          </a:bodyPr>
          <a:lstStyle/>
          <a:p>
            <a:r>
              <a:rPr lang="en-US" sz="2400">
                <a:latin typeface="微软雅黑" panose="020B0503020204020204" pitchFamily="34" charset="-122"/>
                <a:ea typeface="微软雅黑" panose="020B0503020204020204" pitchFamily="34" charset="-122"/>
              </a:rPr>
              <a:t>      </a:t>
            </a:r>
            <a:r>
              <a:rPr sz="2400">
                <a:latin typeface="微软雅黑" panose="020B0503020204020204" pitchFamily="34" charset="-122"/>
                <a:ea typeface="微软雅黑" panose="020B0503020204020204" pitchFamily="34" charset="-122"/>
              </a:rPr>
              <a:t>开发者内部的沟通可以通过开会议、qq联系、微信联系、电话联系、短信联系、邮件联系、git的资源共享来进行。其中会议包括现实面对面会议以及网上会议。</a:t>
            </a:r>
            <a:endParaRPr sz="2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风险管理计划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2172970" y="1352550"/>
            <a:ext cx="3599180" cy="460375"/>
          </a:xfrm>
          <a:prstGeom prst="rect">
            <a:avLst/>
          </a:prstGeom>
          <a:noFill/>
        </p:spPr>
        <p:txBody>
          <a:bodyPr wrap="square" rtlCol="0">
            <a:spAutoFit/>
          </a:bodyPr>
          <a:lstStyle/>
          <a:p>
            <a:r>
              <a:rPr lang="en-US" altLang="zh-CN" sz="2400">
                <a:latin typeface="宋体" panose="02010600030101010101" pitchFamily="2" charset="-122"/>
              </a:rPr>
              <a:t>◎</a:t>
            </a:r>
            <a:r>
              <a:rPr lang="en-US" altLang="zh-CN" sz="2400">
                <a:latin typeface="微软雅黑" panose="020B0503020204020204" pitchFamily="34" charset="-122"/>
                <a:ea typeface="微软雅黑" panose="020B0503020204020204" pitchFamily="34" charset="-122"/>
              </a:rPr>
              <a:t>需求获取方面的风险</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3382645" y="1812925"/>
            <a:ext cx="6282690" cy="1569660"/>
          </a:xfrm>
          <a:prstGeom prst="rect">
            <a:avLst/>
          </a:prstGeom>
          <a:noFill/>
        </p:spPr>
        <p:txBody>
          <a:bodyPr wrap="square" rtlCol="0">
            <a:spAutoFit/>
          </a:bodyPr>
          <a:lstStyle/>
          <a:p>
            <a:pPr lvl="0"/>
            <a:r>
              <a:rPr lang="en-US" altLang="zh-CN"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不同项目的需求过程和文档模板不一致。</a:t>
            </a:r>
            <a:endParaRPr lang="zh-CN" altLang="en-US" sz="2400" dirty="0" smtClean="0">
              <a:latin typeface="微软雅黑" panose="020B0503020204020204" pitchFamily="34" charset="-122"/>
              <a:ea typeface="微软雅黑" panose="020B0503020204020204" pitchFamily="34" charset="-122"/>
            </a:endParaRPr>
          </a:p>
          <a:p>
            <a:pPr lvl="0"/>
            <a:r>
              <a:rPr lang="en-US" altLang="zh-CN"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需求不够详细，需求获取的不够完整，可能有一些隐晦的需求没有获取到。</a:t>
            </a:r>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
        <p:nvSpPr>
          <p:cNvPr id="5" name="文本框 4"/>
          <p:cNvSpPr txBox="1"/>
          <p:nvPr/>
        </p:nvSpPr>
        <p:spPr>
          <a:xfrm>
            <a:off x="2143095" y="3544887"/>
            <a:ext cx="3599180" cy="460375"/>
          </a:xfrm>
          <a:prstGeom prst="rect">
            <a:avLst/>
          </a:prstGeom>
          <a:noFill/>
        </p:spPr>
        <p:txBody>
          <a:bodyPr wrap="square" rtlCol="0">
            <a:spAutoFit/>
          </a:bodyPr>
          <a:lstStyle/>
          <a:p>
            <a:r>
              <a:rPr lang="en-US" altLang="zh-CN" sz="2400" dirty="0">
                <a:latin typeface="宋体" panose="02010600030101010101" pitchFamily="2" charset="-122"/>
                <a:sym typeface="+mn-ea"/>
              </a:rPr>
              <a:t>◎</a:t>
            </a:r>
            <a:r>
              <a:rPr lang="en-US" altLang="zh-CN" sz="2400" dirty="0" err="1">
                <a:latin typeface="微软雅黑" panose="020B0503020204020204" pitchFamily="34" charset="-122"/>
                <a:ea typeface="微软雅黑" panose="020B0503020204020204" pitchFamily="34" charset="-122"/>
              </a:rPr>
              <a:t>需求获取方面的控制</a:t>
            </a:r>
            <a:endParaRPr lang="en-US" altLang="zh-CN" sz="2400" dirty="0">
              <a:latin typeface="微软雅黑" panose="020B0503020204020204" pitchFamily="34" charset="-122"/>
              <a:ea typeface="微软雅黑" panose="020B0503020204020204" pitchFamily="34" charset="-122"/>
            </a:endParaRPr>
          </a:p>
        </p:txBody>
      </p:sp>
      <p:sp>
        <p:nvSpPr>
          <p:cNvPr id="6" name="文本框 5"/>
          <p:cNvSpPr txBox="1"/>
          <p:nvPr/>
        </p:nvSpPr>
        <p:spPr>
          <a:xfrm>
            <a:off x="3357541" y="4187829"/>
            <a:ext cx="6729730" cy="1569660"/>
          </a:xfrm>
          <a:prstGeom prst="rect">
            <a:avLst/>
          </a:prstGeom>
          <a:noFill/>
        </p:spPr>
        <p:txBody>
          <a:bodyPr wrap="square" rtlCol="0">
            <a:spAutoFit/>
          </a:bodyPr>
          <a:lstStyle/>
          <a:p>
            <a:r>
              <a:rPr lang="en-US"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采用一套或多套标准需求交付物文档。为团队对模板进行剪裁提供指导。</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让业务分析师仔细多次了解用户的需求，并与用户多次进行访谈。</a:t>
            </a: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风险管理计划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214401" y="1258871"/>
            <a:ext cx="3599180" cy="460375"/>
          </a:xfrm>
          <a:prstGeom prst="rect">
            <a:avLst/>
          </a:prstGeom>
          <a:noFill/>
        </p:spPr>
        <p:txBody>
          <a:bodyPr wrap="square" rtlCol="0">
            <a:spAutoFit/>
          </a:bodyPr>
          <a:lstStyle/>
          <a:p>
            <a:r>
              <a:rPr lang="en-US" altLang="zh-CN" sz="2400" dirty="0">
                <a:latin typeface="宋体" panose="02010600030101010101" pitchFamily="2" charset="-122"/>
              </a:rPr>
              <a:t>◎</a:t>
            </a:r>
            <a:r>
              <a:rPr lang="en-US" altLang="zh-CN" sz="2400" dirty="0" err="1">
                <a:latin typeface="微软雅黑" panose="020B0503020204020204" pitchFamily="34" charset="-122"/>
                <a:ea typeface="微软雅黑" panose="020B0503020204020204" pitchFamily="34" charset="-122"/>
              </a:rPr>
              <a:t>需求分析方面的风险</a:t>
            </a:r>
            <a:endParaRPr lang="en-US" altLang="zh-CN" sz="2400" dirty="0">
              <a:latin typeface="微软雅黑" panose="020B0503020204020204" pitchFamily="34" charset="-122"/>
              <a:ea typeface="微软雅黑" panose="020B0503020204020204" pitchFamily="34" charset="-122"/>
            </a:endParaRPr>
          </a:p>
        </p:txBody>
      </p:sp>
      <p:sp>
        <p:nvSpPr>
          <p:cNvPr id="4" name="文本框 3"/>
          <p:cNvSpPr txBox="1"/>
          <p:nvPr/>
        </p:nvSpPr>
        <p:spPr>
          <a:xfrm>
            <a:off x="3857607" y="1830375"/>
            <a:ext cx="7715304" cy="1938992"/>
          </a:xfrm>
          <a:prstGeom prst="rect">
            <a:avLst/>
          </a:prstGeom>
          <a:noFill/>
        </p:spPr>
        <p:txBody>
          <a:bodyPr wrap="square" rtlCol="0">
            <a:spAutoFit/>
          </a:bodyPr>
          <a:lstStyle/>
          <a:p>
            <a:pPr lvl="0"/>
            <a:r>
              <a:rPr lang="en-US" sz="2400" dirty="0" smtClean="0"/>
              <a:t>1.写的需求无关紧要</a:t>
            </a:r>
            <a:r>
              <a:rPr lang="zh-CN" altLang="en-US" sz="2400" dirty="0" smtClean="0"/>
              <a:t>，业务分析师获取了错误的需求。</a:t>
            </a:r>
            <a:endParaRPr lang="zh-CN" altLang="en-US" sz="2400" dirty="0" smtClean="0"/>
          </a:p>
          <a:p>
            <a:pPr lvl="0"/>
            <a:r>
              <a:rPr lang="en-US" sz="2400" dirty="0" smtClean="0"/>
              <a:t>2.所有需求看上去都同等重要</a:t>
            </a:r>
            <a:endParaRPr lang="zh-CN" altLang="en-US" sz="2400" dirty="0" smtClean="0"/>
          </a:p>
          <a:p>
            <a:pPr lvl="0"/>
            <a:r>
              <a:rPr lang="en-US" altLang="zh-CN" sz="2400" dirty="0" smtClean="0"/>
              <a:t>3.</a:t>
            </a:r>
            <a:r>
              <a:rPr lang="zh-CN" altLang="en-US" sz="2400" dirty="0" smtClean="0"/>
              <a:t>干系人之间的需求优先级冲突，杨老师和候老师对需求的侧重点不同。</a:t>
            </a:r>
            <a:endParaRPr lang="zh-CN" altLang="en-US" sz="2400" dirty="0" smtClean="0"/>
          </a:p>
          <a:p>
            <a:endParaRPr sz="2400" dirty="0">
              <a:latin typeface="微软雅黑" panose="020B0503020204020204" pitchFamily="34" charset="-122"/>
              <a:ea typeface="微软雅黑" panose="020B0503020204020204" pitchFamily="34" charset="-122"/>
            </a:endParaRPr>
          </a:p>
        </p:txBody>
      </p:sp>
      <p:sp>
        <p:nvSpPr>
          <p:cNvPr id="5" name="文本框 4"/>
          <p:cNvSpPr txBox="1"/>
          <p:nvPr/>
        </p:nvSpPr>
        <p:spPr>
          <a:xfrm>
            <a:off x="1142963" y="3759201"/>
            <a:ext cx="3599180" cy="460375"/>
          </a:xfrm>
          <a:prstGeom prst="rect">
            <a:avLst/>
          </a:prstGeom>
          <a:noFill/>
        </p:spPr>
        <p:txBody>
          <a:bodyPr wrap="square" rtlCol="0">
            <a:spAutoFit/>
          </a:bodyPr>
          <a:lstStyle/>
          <a:p>
            <a:r>
              <a:rPr lang="en-US" altLang="zh-CN" sz="2400" dirty="0">
                <a:latin typeface="宋体" panose="02010600030101010101" pitchFamily="2" charset="-122"/>
                <a:sym typeface="+mn-ea"/>
              </a:rPr>
              <a:t>◎</a:t>
            </a:r>
            <a:r>
              <a:rPr lang="en-US" altLang="zh-CN" sz="2400" dirty="0" err="1">
                <a:latin typeface="微软雅黑" panose="020B0503020204020204" pitchFamily="34" charset="-122"/>
                <a:ea typeface="微软雅黑" panose="020B0503020204020204" pitchFamily="34" charset="-122"/>
              </a:rPr>
              <a:t>需求分析方面的控制</a:t>
            </a:r>
            <a:endParaRPr lang="en-US" altLang="zh-CN" sz="2400" dirty="0">
              <a:latin typeface="微软雅黑" panose="020B0503020204020204" pitchFamily="34" charset="-122"/>
              <a:ea typeface="微软雅黑" panose="020B0503020204020204" pitchFamily="34" charset="-122"/>
            </a:endParaRPr>
          </a:p>
        </p:txBody>
      </p:sp>
      <p:sp>
        <p:nvSpPr>
          <p:cNvPr id="6" name="文本框 5"/>
          <p:cNvSpPr txBox="1"/>
          <p:nvPr/>
        </p:nvSpPr>
        <p:spPr>
          <a:xfrm>
            <a:off x="3857607" y="4330705"/>
            <a:ext cx="7643866" cy="2308324"/>
          </a:xfrm>
          <a:prstGeom prst="rect">
            <a:avLst/>
          </a:prstGeom>
          <a:noFill/>
        </p:spPr>
        <p:txBody>
          <a:bodyPr wrap="square" rtlCol="0">
            <a:spAutoFit/>
          </a:bodyPr>
          <a:lstStyle/>
          <a:p>
            <a:pPr lvl="0"/>
            <a:r>
              <a:rPr lang="en-US" altLang="zh-CN" sz="2400" dirty="0" smtClean="0"/>
              <a:t>1.</a:t>
            </a:r>
            <a:r>
              <a:rPr lang="zh-CN" altLang="en-US" sz="2400" dirty="0" smtClean="0"/>
              <a:t>记录每个需求的来源和理由</a:t>
            </a:r>
            <a:endParaRPr lang="zh-CN" altLang="en-US" sz="2400" dirty="0" smtClean="0"/>
          </a:p>
          <a:p>
            <a:pPr lvl="0"/>
            <a:r>
              <a:rPr lang="en-US" altLang="zh-CN" sz="2400" dirty="0" smtClean="0"/>
              <a:t>2.</a:t>
            </a:r>
            <a:r>
              <a:rPr lang="zh-CN" altLang="en-US" sz="2400" dirty="0" smtClean="0"/>
              <a:t>为需求优先级排序制定一套协作过程，从而平衡客户价值、实现成本和技术风险</a:t>
            </a:r>
            <a:endParaRPr lang="zh-CN" altLang="en-US" sz="2400" dirty="0" smtClean="0"/>
          </a:p>
          <a:p>
            <a:pPr lvl="0"/>
            <a:r>
              <a:rPr lang="en-US" altLang="zh-CN" sz="2400" dirty="0" smtClean="0"/>
              <a:t>3.</a:t>
            </a:r>
            <a:r>
              <a:rPr lang="zh-CN" altLang="en-US" sz="2400" dirty="0" smtClean="0"/>
              <a:t>寻求两位老师的意见，经过两位老师同意后，对需求优先级进行排序。</a:t>
            </a:r>
            <a:endParaRPr lang="zh-CN" altLang="en-US" sz="2400" dirty="0" smtClean="0"/>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风险管理计划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2172970" y="1352550"/>
            <a:ext cx="5005705" cy="460375"/>
          </a:xfrm>
          <a:prstGeom prst="rect">
            <a:avLst/>
          </a:prstGeom>
          <a:noFill/>
        </p:spPr>
        <p:txBody>
          <a:bodyPr wrap="square" rtlCol="0">
            <a:spAutoFit/>
          </a:bodyPr>
          <a:lstStyle/>
          <a:p>
            <a:r>
              <a:rPr lang="en-US" altLang="zh-CN" sz="2400">
                <a:latin typeface="宋体" panose="02010600030101010101" pitchFamily="2" charset="-122"/>
              </a:rPr>
              <a:t>◎</a:t>
            </a:r>
            <a:r>
              <a:rPr lang="en-US" altLang="zh-CN" sz="2400">
                <a:latin typeface="微软雅黑" panose="020B0503020204020204" pitchFamily="34" charset="-122"/>
                <a:ea typeface="微软雅黑" panose="020B0503020204020204" pitchFamily="34" charset="-122"/>
              </a:rPr>
              <a:t>编写需求规格说明方面的风险</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3136265" y="2580005"/>
            <a:ext cx="6282690" cy="460375"/>
          </a:xfrm>
          <a:prstGeom prst="rect">
            <a:avLst/>
          </a:prstGeom>
          <a:noFill/>
        </p:spPr>
        <p:txBody>
          <a:bodyPr wrap="square" rtlCol="0">
            <a:spAutoFit/>
          </a:bodyPr>
          <a:lstStyle/>
          <a:p>
            <a:r>
              <a:rPr sz="2400">
                <a:latin typeface="微软雅黑" panose="020B0503020204020204" pitchFamily="34" charset="-122"/>
                <a:ea typeface="微软雅黑" panose="020B0503020204020204" pitchFamily="34" charset="-122"/>
              </a:rPr>
              <a:t>具有二义性的术语引发的风险</a:t>
            </a:r>
            <a:endParaRPr sz="2400">
              <a:latin typeface="微软雅黑" panose="020B0503020204020204" pitchFamily="34" charset="-122"/>
              <a:ea typeface="微软雅黑" panose="020B0503020204020204" pitchFamily="34" charset="-122"/>
            </a:endParaRPr>
          </a:p>
        </p:txBody>
      </p:sp>
      <p:sp>
        <p:nvSpPr>
          <p:cNvPr id="5" name="文本框 4"/>
          <p:cNvSpPr txBox="1"/>
          <p:nvPr/>
        </p:nvSpPr>
        <p:spPr>
          <a:xfrm>
            <a:off x="2172970" y="3814445"/>
            <a:ext cx="5316220" cy="460375"/>
          </a:xfrm>
          <a:prstGeom prst="rect">
            <a:avLst/>
          </a:prstGeom>
          <a:noFill/>
        </p:spPr>
        <p:txBody>
          <a:bodyPr wrap="square" rtlCol="0">
            <a:spAutoFit/>
          </a:bodyPr>
          <a:lstStyle/>
          <a:p>
            <a:r>
              <a:rPr lang="en-US" altLang="zh-CN" sz="2400">
                <a:latin typeface="宋体" panose="02010600030101010101" pitchFamily="2" charset="-122"/>
                <a:sym typeface="+mn-ea"/>
              </a:rPr>
              <a:t>◎</a:t>
            </a:r>
            <a:r>
              <a:rPr lang="en-US" altLang="zh-CN" sz="2400">
                <a:latin typeface="微软雅黑" panose="020B0503020204020204" pitchFamily="34" charset="-122"/>
                <a:ea typeface="微软雅黑" panose="020B0503020204020204" pitchFamily="34" charset="-122"/>
              </a:rPr>
              <a:t>编写需求规格说明方面的控制</a:t>
            </a:r>
            <a:endParaRPr lang="en-US" altLang="zh-CN" sz="2400">
              <a:latin typeface="微软雅黑" panose="020B0503020204020204" pitchFamily="34" charset="-122"/>
              <a:ea typeface="微软雅黑" panose="020B0503020204020204" pitchFamily="34" charset="-122"/>
            </a:endParaRPr>
          </a:p>
        </p:txBody>
      </p:sp>
      <p:sp>
        <p:nvSpPr>
          <p:cNvPr id="6" name="文本框 5"/>
          <p:cNvSpPr txBox="1"/>
          <p:nvPr/>
        </p:nvSpPr>
        <p:spPr>
          <a:xfrm>
            <a:off x="2912745" y="4863465"/>
            <a:ext cx="6729730" cy="1198880"/>
          </a:xfrm>
          <a:prstGeom prst="rect">
            <a:avLst/>
          </a:prstGeom>
          <a:noFill/>
        </p:spPr>
        <p:txBody>
          <a:bodyPr wrap="square" rtlCol="0">
            <a:spAutoFit/>
          </a:bodyPr>
          <a:lstStyle/>
          <a:p>
            <a:r>
              <a:rPr lang="en-US" sz="2400">
                <a:latin typeface="微软雅黑" panose="020B0503020204020204" pitchFamily="34" charset="-122"/>
                <a:ea typeface="微软雅黑" panose="020B0503020204020204" pitchFamily="34" charset="-122"/>
              </a:rPr>
              <a:t>      </a:t>
            </a:r>
            <a:r>
              <a:rPr sz="2400">
                <a:latin typeface="微软雅黑" panose="020B0503020204020204" pitchFamily="34" charset="-122"/>
                <a:ea typeface="微软雅黑" panose="020B0503020204020204" pitchFamily="34" charset="-122"/>
              </a:rPr>
              <a:t>创建一个数据字典来定义一些术语的条目和结构，对软件需求说明的评审可以帮助参与者对关键术语和概念达成一致的理解。</a:t>
            </a:r>
            <a:endParaRPr sz="2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风险管理计划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2172970" y="1352550"/>
            <a:ext cx="3599180" cy="460375"/>
          </a:xfrm>
          <a:prstGeom prst="rect">
            <a:avLst/>
          </a:prstGeom>
          <a:noFill/>
        </p:spPr>
        <p:txBody>
          <a:bodyPr wrap="square" rtlCol="0">
            <a:spAutoFit/>
          </a:bodyPr>
          <a:lstStyle/>
          <a:p>
            <a:r>
              <a:rPr lang="en-US" altLang="zh-CN" sz="2400">
                <a:latin typeface="宋体" panose="02010600030101010101" pitchFamily="2" charset="-122"/>
              </a:rPr>
              <a:t>◎</a:t>
            </a:r>
            <a:r>
              <a:rPr lang="en-US" altLang="zh-CN" sz="2400">
                <a:latin typeface="微软雅黑" panose="020B0503020204020204" pitchFamily="34" charset="-122"/>
                <a:ea typeface="微软雅黑" panose="020B0503020204020204" pitchFamily="34" charset="-122"/>
              </a:rPr>
              <a:t>需求管理方面的风险</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3227070" y="1964055"/>
            <a:ext cx="6282690" cy="1938020"/>
          </a:xfrm>
          <a:prstGeom prst="rect">
            <a:avLst/>
          </a:prstGeom>
          <a:noFill/>
        </p:spPr>
        <p:txBody>
          <a:bodyPr wrap="square" rtlCol="0">
            <a:spAutoFit/>
          </a:bodyPr>
          <a:lstStyle/>
          <a:p>
            <a:r>
              <a:rPr sz="2400">
                <a:latin typeface="微软雅黑" panose="020B0503020204020204" pitchFamily="34" charset="-122"/>
                <a:ea typeface="微软雅黑" panose="020B0503020204020204" pitchFamily="34" charset="-122"/>
              </a:rPr>
              <a:t>1.有些计划内的需求没有实现</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2.需求经常变更</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3.频繁有新的需求加入</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4.需求变更所投入的工作量远超计划预期</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5.变更与其他需求冲突</a:t>
            </a:r>
            <a:endParaRPr sz="2400">
              <a:latin typeface="微软雅黑" panose="020B0503020204020204" pitchFamily="34" charset="-122"/>
              <a:ea typeface="微软雅黑" panose="020B0503020204020204" pitchFamily="34" charset="-122"/>
            </a:endParaRPr>
          </a:p>
        </p:txBody>
      </p:sp>
      <p:sp>
        <p:nvSpPr>
          <p:cNvPr id="5" name="文本框 4"/>
          <p:cNvSpPr txBox="1"/>
          <p:nvPr/>
        </p:nvSpPr>
        <p:spPr>
          <a:xfrm>
            <a:off x="2172970" y="4238625"/>
            <a:ext cx="3599180" cy="460375"/>
          </a:xfrm>
          <a:prstGeom prst="rect">
            <a:avLst/>
          </a:prstGeom>
          <a:noFill/>
        </p:spPr>
        <p:txBody>
          <a:bodyPr wrap="square" rtlCol="0">
            <a:spAutoFit/>
          </a:bodyPr>
          <a:lstStyle/>
          <a:p>
            <a:r>
              <a:rPr lang="en-US" altLang="zh-CN" sz="2400">
                <a:latin typeface="宋体" panose="02010600030101010101" pitchFamily="2" charset="-122"/>
                <a:sym typeface="+mn-ea"/>
              </a:rPr>
              <a:t>◎</a:t>
            </a:r>
            <a:r>
              <a:rPr lang="en-US" altLang="zh-CN" sz="2400">
                <a:latin typeface="微软雅黑" panose="020B0503020204020204" pitchFamily="34" charset="-122"/>
                <a:ea typeface="微软雅黑" panose="020B0503020204020204" pitchFamily="34" charset="-122"/>
              </a:rPr>
              <a:t>需求管理方面的控制</a:t>
            </a:r>
            <a:endParaRPr lang="en-US" altLang="zh-CN" sz="2400">
              <a:latin typeface="微软雅黑" panose="020B0503020204020204" pitchFamily="34" charset="-122"/>
              <a:ea typeface="微软雅黑" panose="020B0503020204020204" pitchFamily="34" charset="-122"/>
            </a:endParaRPr>
          </a:p>
        </p:txBody>
      </p:sp>
      <p:sp>
        <p:nvSpPr>
          <p:cNvPr id="6" name="文本框 5"/>
          <p:cNvSpPr txBox="1"/>
          <p:nvPr/>
        </p:nvSpPr>
        <p:spPr>
          <a:xfrm>
            <a:off x="3227070" y="4872355"/>
            <a:ext cx="6729730" cy="2306955"/>
          </a:xfrm>
          <a:prstGeom prst="rect">
            <a:avLst/>
          </a:prstGeom>
          <a:noFill/>
        </p:spPr>
        <p:txBody>
          <a:bodyPr wrap="square" rtlCol="0">
            <a:spAutoFit/>
          </a:bodyPr>
          <a:lstStyle/>
          <a:p>
            <a:r>
              <a:rPr sz="2400">
                <a:latin typeface="微软雅黑" panose="020B0503020204020204" pitchFamily="34" charset="-122"/>
                <a:ea typeface="微软雅黑" panose="020B0503020204020204" pitchFamily="34" charset="-122"/>
              </a:rPr>
              <a:t>1.需求保持最新，并使需求对整个团队可用</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2.对单个需求的状态进行跟踪</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3.进行根因分析，找出新需求从哪里来，为什么会有新需求</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4.将变更影响分析加入到变更控制过程中</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5.与所有受变更影响的干系人进行沟通</a:t>
            </a:r>
            <a:endParaRPr sz="2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风险管理计划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2172970" y="1352550"/>
            <a:ext cx="3599180" cy="460375"/>
          </a:xfrm>
          <a:prstGeom prst="rect">
            <a:avLst/>
          </a:prstGeom>
          <a:noFill/>
        </p:spPr>
        <p:txBody>
          <a:bodyPr wrap="square" rtlCol="0">
            <a:spAutoFit/>
          </a:bodyPr>
          <a:lstStyle/>
          <a:p>
            <a:r>
              <a:rPr lang="en-US" altLang="zh-CN" sz="2400">
                <a:latin typeface="宋体" panose="02010600030101010101" pitchFamily="2" charset="-122"/>
              </a:rPr>
              <a:t>◎</a:t>
            </a:r>
            <a:r>
              <a:rPr lang="en-US" altLang="zh-CN" sz="2400">
                <a:latin typeface="微软雅黑" panose="020B0503020204020204" pitchFamily="34" charset="-122"/>
                <a:ea typeface="微软雅黑" panose="020B0503020204020204" pitchFamily="34" charset="-122"/>
              </a:rPr>
              <a:t>人员方面的风险</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3382645" y="2068830"/>
            <a:ext cx="6282690" cy="1569660"/>
          </a:xfrm>
          <a:prstGeom prst="rect">
            <a:avLst/>
          </a:prstGeom>
          <a:noFill/>
        </p:spPr>
        <p:txBody>
          <a:bodyPr wrap="square" rtlCol="0">
            <a:spAutoFit/>
          </a:bodyPr>
          <a:lstStyle/>
          <a:p>
            <a:r>
              <a:rPr sz="2400" dirty="0">
                <a:latin typeface="微软雅黑" panose="020B0503020204020204" pitchFamily="34" charset="-122"/>
                <a:ea typeface="微软雅黑" panose="020B0503020204020204" pitchFamily="34" charset="-122"/>
              </a:rPr>
              <a:t>1.成员因个人原因临时请假，无法完成相应的分配工作。</a:t>
            </a:r>
            <a:endParaRPr sz="2400" dirty="0">
              <a:latin typeface="微软雅黑" panose="020B0503020204020204" pitchFamily="34" charset="-122"/>
              <a:ea typeface="微软雅黑" panose="020B0503020204020204" pitchFamily="34" charset="-122"/>
            </a:endParaRPr>
          </a:p>
          <a:p>
            <a:r>
              <a:rPr sz="2400" dirty="0">
                <a:latin typeface="微软雅黑" panose="020B0503020204020204" pitchFamily="34" charset="-122"/>
                <a:ea typeface="微软雅黑" panose="020B0503020204020204" pitchFamily="34" charset="-122"/>
              </a:rPr>
              <a:t>2.</a:t>
            </a:r>
            <a:r>
              <a:rPr sz="2400" dirty="0" smtClean="0">
                <a:latin typeface="微软雅黑" panose="020B0503020204020204" pitchFamily="34" charset="-122"/>
                <a:ea typeface="微软雅黑" panose="020B0503020204020204" pitchFamily="34" charset="-122"/>
              </a:rPr>
              <a:t>专业知识不</a:t>
            </a:r>
            <a:r>
              <a:rPr lang="zh-CN" altLang="en-US" sz="2400" dirty="0" smtClean="0">
                <a:latin typeface="微软雅黑" panose="020B0503020204020204" pitchFamily="34" charset="-122"/>
                <a:ea typeface="微软雅黑" panose="020B0503020204020204" pitchFamily="34" charset="-122"/>
              </a:rPr>
              <a:t>稳固，相关工具不清楚具体如何使用</a:t>
            </a:r>
            <a:endParaRPr sz="2400" dirty="0">
              <a:latin typeface="微软雅黑" panose="020B0503020204020204" pitchFamily="34" charset="-122"/>
              <a:ea typeface="微软雅黑" panose="020B0503020204020204" pitchFamily="34" charset="-122"/>
            </a:endParaRPr>
          </a:p>
        </p:txBody>
      </p:sp>
      <p:sp>
        <p:nvSpPr>
          <p:cNvPr id="5" name="文本框 4"/>
          <p:cNvSpPr txBox="1"/>
          <p:nvPr/>
        </p:nvSpPr>
        <p:spPr>
          <a:xfrm>
            <a:off x="2172970" y="4174490"/>
            <a:ext cx="3599180" cy="460375"/>
          </a:xfrm>
          <a:prstGeom prst="rect">
            <a:avLst/>
          </a:prstGeom>
          <a:noFill/>
        </p:spPr>
        <p:txBody>
          <a:bodyPr wrap="square" rtlCol="0">
            <a:spAutoFit/>
          </a:bodyPr>
          <a:lstStyle/>
          <a:p>
            <a:r>
              <a:rPr lang="en-US" altLang="zh-CN" sz="2400">
                <a:latin typeface="宋体" panose="02010600030101010101" pitchFamily="2" charset="-122"/>
                <a:sym typeface="+mn-ea"/>
              </a:rPr>
              <a:t>◎</a:t>
            </a:r>
            <a:r>
              <a:rPr lang="en-US" altLang="zh-CN" sz="2400">
                <a:latin typeface="微软雅黑" panose="020B0503020204020204" pitchFamily="34" charset="-122"/>
                <a:ea typeface="微软雅黑" panose="020B0503020204020204" pitchFamily="34" charset="-122"/>
              </a:rPr>
              <a:t>需求获取方面的控制</a:t>
            </a:r>
            <a:endParaRPr lang="en-US" altLang="zh-CN" sz="2400">
              <a:latin typeface="微软雅黑" panose="020B0503020204020204" pitchFamily="34" charset="-122"/>
              <a:ea typeface="微软雅黑" panose="020B0503020204020204" pitchFamily="34" charset="-122"/>
            </a:endParaRPr>
          </a:p>
        </p:txBody>
      </p:sp>
      <p:sp>
        <p:nvSpPr>
          <p:cNvPr id="6" name="文本框 5"/>
          <p:cNvSpPr txBox="1"/>
          <p:nvPr/>
        </p:nvSpPr>
        <p:spPr>
          <a:xfrm>
            <a:off x="3382645" y="4881245"/>
            <a:ext cx="6985000" cy="1569660"/>
          </a:xfrm>
          <a:prstGeom prst="rect">
            <a:avLst/>
          </a:prstGeom>
          <a:noFill/>
        </p:spPr>
        <p:txBody>
          <a:bodyPr wrap="square" rtlCol="0">
            <a:spAutoFit/>
          </a:bodyPr>
          <a:lstStyle/>
          <a:p>
            <a:r>
              <a:rPr sz="2400" dirty="0">
                <a:latin typeface="微软雅黑" panose="020B0503020204020204" pitchFamily="34" charset="-122"/>
                <a:ea typeface="微软雅黑" panose="020B0503020204020204" pitchFamily="34" charset="-122"/>
              </a:rPr>
              <a:t>1.事先通知其他小组成员，由他们暂代工作，或者在工作交付日前利用其它空余时间完成对应工作。</a:t>
            </a:r>
            <a:endParaRPr sz="2400" dirty="0">
              <a:latin typeface="微软雅黑" panose="020B0503020204020204" pitchFamily="34" charset="-122"/>
              <a:ea typeface="微软雅黑" panose="020B0503020204020204" pitchFamily="34" charset="-122"/>
            </a:endParaRPr>
          </a:p>
          <a:p>
            <a:r>
              <a:rPr sz="2400" dirty="0">
                <a:latin typeface="微软雅黑" panose="020B0503020204020204" pitchFamily="34" charset="-122"/>
                <a:ea typeface="微软雅黑" panose="020B0503020204020204" pitchFamily="34" charset="-122"/>
              </a:rPr>
              <a:t>2.花大量时间看书，</a:t>
            </a:r>
            <a:r>
              <a:rPr sz="2400" dirty="0" smtClean="0">
                <a:latin typeface="微软雅黑" panose="020B0503020204020204" pitchFamily="34" charset="-122"/>
                <a:ea typeface="微软雅黑" panose="020B0503020204020204" pitchFamily="34" charset="-122"/>
              </a:rPr>
              <a:t>学习相关专业知识</a:t>
            </a:r>
            <a:r>
              <a:rPr lang="zh-CN" altLang="en-US" sz="2400" dirty="0" smtClean="0">
                <a:latin typeface="微软雅黑" panose="020B0503020204020204" pitchFamily="34" charset="-122"/>
                <a:ea typeface="微软雅黑" panose="020B0503020204020204" pitchFamily="34" charset="-122"/>
              </a:rPr>
              <a:t>，小组成员一起交流探讨相关工具的使用。</a:t>
            </a:r>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矩形 7"/>
          <p:cNvSpPr/>
          <p:nvPr/>
        </p:nvSpPr>
        <p:spPr>
          <a:xfrm>
            <a:off x="6863160" y="2674835"/>
            <a:ext cx="4468868" cy="1661795"/>
          </a:xfrm>
          <a:prstGeom prst="rect">
            <a:avLst/>
          </a:prstGeom>
        </p:spPr>
        <p:txBody>
          <a:bodyPr wrap="square" lIns="0" tIns="0" rIns="0" bIns="0">
            <a:spAutoFit/>
          </a:bodyPr>
          <a:lstStyle/>
          <a:p>
            <a:r>
              <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rPr>
              <a:t>配置指南</a:t>
            </a:r>
            <a:endPar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endParaRPr>
          </a:p>
          <a:p>
            <a:endParaRPr lang="zh-CN" altLang="en-US" sz="5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文本框 2"/>
          <p:cNvSpPr txBox="1">
            <a:spLocks noChangeArrowheads="1"/>
          </p:cNvSpPr>
          <p:nvPr>
            <p:custDataLst>
              <p:tags r:id="rId1"/>
            </p:custDataLst>
          </p:nvPr>
        </p:nvSpPr>
        <p:spPr bwMode="auto">
          <a:xfrm>
            <a:off x="1582458" y="1955325"/>
            <a:ext cx="4435021" cy="3229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03</a:t>
            </a:r>
            <a:endParaRPr lang="en-US" altLang="zh-CN" sz="2098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2"/>
            </p:custDataLst>
          </p:nvPr>
        </p:nvCxnSpPr>
        <p:spPr>
          <a:xfrm>
            <a:off x="5813895" y="3616325"/>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3"/>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章节 </a:t>
            </a:r>
            <a:r>
              <a:rPr lang="en-US" altLang="zh-CN"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PART</a:t>
            </a:r>
            <a:endParaRPr lang="zh-CN" altLang="en-US" sz="3795"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6" name="TextBox 11"/>
          <p:cNvSpPr txBox="1"/>
          <p:nvPr/>
        </p:nvSpPr>
        <p:spPr>
          <a:xfrm>
            <a:off x="6858003" y="3973515"/>
            <a:ext cx="1184940" cy="338554"/>
          </a:xfrm>
          <a:prstGeom prst="rect">
            <a:avLst/>
          </a:prstGeom>
          <a:noFill/>
        </p:spPr>
        <p:txBody>
          <a:bodyPr wrap="none" rtlCol="0">
            <a:spAutoFit/>
          </a:bodyPr>
          <a:lstStyle/>
          <a:p>
            <a:pPr marL="171450" lvl="1" indent="-171450" algn="l">
              <a:buFont typeface="Arial" panose="020B0604020202020204" pitchFamily="34" charset="0"/>
              <a:buChar char="•"/>
            </a:pPr>
            <a:r>
              <a:rPr lang="zh-CN" altLang="en-US" sz="1600" b="1" dirty="0" smtClean="0">
                <a:solidFill>
                  <a:srgbClr val="FF0000"/>
                </a:solidFill>
              </a:rPr>
              <a:t>配置标志</a:t>
            </a:r>
            <a:endParaRPr lang="zh-CN" altLang="zh-CN" sz="1600" b="1" dirty="0">
              <a:solidFill>
                <a:srgbClr val="FF0000"/>
              </a:solidFill>
            </a:endParaRPr>
          </a:p>
        </p:txBody>
      </p:sp>
      <p:sp>
        <p:nvSpPr>
          <p:cNvPr id="7" name="TextBox 11"/>
          <p:cNvSpPr txBox="1"/>
          <p:nvPr/>
        </p:nvSpPr>
        <p:spPr>
          <a:xfrm>
            <a:off x="8429639" y="3973515"/>
            <a:ext cx="1184940" cy="338554"/>
          </a:xfrm>
          <a:prstGeom prst="rect">
            <a:avLst/>
          </a:prstGeom>
          <a:noFill/>
        </p:spPr>
        <p:txBody>
          <a:bodyPr wrap="none" rtlCol="0">
            <a:spAutoFit/>
          </a:bodyPr>
          <a:lstStyle/>
          <a:p>
            <a:pPr marL="171450" lvl="1" indent="-171450" algn="l">
              <a:buFont typeface="Arial" panose="020B0604020202020204" pitchFamily="34" charset="0"/>
              <a:buChar char="•"/>
            </a:pPr>
            <a:r>
              <a:rPr lang="zh-CN" altLang="en-US" sz="1600" b="1" dirty="0" smtClean="0">
                <a:solidFill>
                  <a:srgbClr val="FF0000"/>
                </a:solidFill>
              </a:rPr>
              <a:t>版本管理</a:t>
            </a:r>
            <a:endParaRPr lang="zh-CN" altLang="zh-CN" sz="1600" b="1" dirty="0">
              <a:solidFill>
                <a:srgbClr val="FF0000"/>
              </a:solidFill>
            </a:endParaRPr>
          </a:p>
        </p:txBody>
      </p:sp>
      <p:sp>
        <p:nvSpPr>
          <p:cNvPr id="9" name="TextBox 11"/>
          <p:cNvSpPr txBox="1"/>
          <p:nvPr/>
        </p:nvSpPr>
        <p:spPr>
          <a:xfrm>
            <a:off x="6858003" y="4545019"/>
            <a:ext cx="1184940" cy="338554"/>
          </a:xfrm>
          <a:prstGeom prst="rect">
            <a:avLst/>
          </a:prstGeom>
          <a:noFill/>
        </p:spPr>
        <p:txBody>
          <a:bodyPr wrap="none" rtlCol="0">
            <a:spAutoFit/>
          </a:bodyPr>
          <a:lstStyle/>
          <a:p>
            <a:pPr marL="171450" lvl="1" indent="-171450" algn="l">
              <a:buFont typeface="Arial" panose="020B0604020202020204" pitchFamily="34" charset="0"/>
              <a:buChar char="•"/>
            </a:pPr>
            <a:r>
              <a:rPr lang="zh-CN" altLang="en-US" sz="1600" b="1" dirty="0" smtClean="0">
                <a:solidFill>
                  <a:srgbClr val="FF0000"/>
                </a:solidFill>
              </a:rPr>
              <a:t>变更控制</a:t>
            </a:r>
            <a:endParaRPr lang="zh-CN" altLang="zh-CN" sz="1600" b="1" dirty="0">
              <a:solidFill>
                <a:srgbClr val="FF0000"/>
              </a:solidFill>
            </a:endParaRPr>
          </a:p>
        </p:txBody>
      </p:sp>
      <p:sp>
        <p:nvSpPr>
          <p:cNvPr id="11" name="TextBox 11"/>
          <p:cNvSpPr txBox="1"/>
          <p:nvPr/>
        </p:nvSpPr>
        <p:spPr>
          <a:xfrm>
            <a:off x="8429639" y="4545019"/>
            <a:ext cx="1598515" cy="338554"/>
          </a:xfrm>
          <a:prstGeom prst="rect">
            <a:avLst/>
          </a:prstGeom>
          <a:noFill/>
        </p:spPr>
        <p:txBody>
          <a:bodyPr wrap="none" rtlCol="0">
            <a:spAutoFit/>
          </a:bodyPr>
          <a:lstStyle/>
          <a:p>
            <a:pPr marL="171450" lvl="1" indent="-171450" algn="l">
              <a:buFont typeface="Arial" panose="020B0604020202020204" pitchFamily="34" charset="0"/>
              <a:buChar char="•"/>
            </a:pPr>
            <a:r>
              <a:rPr lang="zh-CN" altLang="en-US" sz="1600" b="1" dirty="0" smtClean="0">
                <a:solidFill>
                  <a:srgbClr val="FF0000"/>
                </a:solidFill>
              </a:rPr>
              <a:t>配置状态报告</a:t>
            </a:r>
            <a:endParaRPr lang="zh-CN" altLang="zh-CN" sz="1600" b="1" dirty="0">
              <a:solidFill>
                <a:srgbClr val="FF0000"/>
              </a:solidFill>
            </a:endParaRPr>
          </a:p>
        </p:txBody>
      </p:sp>
      <p:sp>
        <p:nvSpPr>
          <p:cNvPr id="12" name="TextBox 11"/>
          <p:cNvSpPr txBox="1"/>
          <p:nvPr/>
        </p:nvSpPr>
        <p:spPr>
          <a:xfrm>
            <a:off x="6858003" y="5045085"/>
            <a:ext cx="1184940" cy="338554"/>
          </a:xfrm>
          <a:prstGeom prst="rect">
            <a:avLst/>
          </a:prstGeom>
          <a:noFill/>
        </p:spPr>
        <p:txBody>
          <a:bodyPr wrap="none" rtlCol="0">
            <a:spAutoFit/>
          </a:bodyPr>
          <a:lstStyle/>
          <a:p>
            <a:pPr marL="171450" lvl="1" indent="-171450" algn="l">
              <a:buFont typeface="Arial" panose="020B0604020202020204" pitchFamily="34" charset="0"/>
              <a:buChar char="•"/>
            </a:pPr>
            <a:r>
              <a:rPr lang="zh-CN" altLang="en-US" sz="1600" b="1" dirty="0" smtClean="0">
                <a:solidFill>
                  <a:srgbClr val="FF0000"/>
                </a:solidFill>
              </a:rPr>
              <a:t>配置审核</a:t>
            </a:r>
            <a:endParaRPr lang="zh-CN" altLang="zh-CN" sz="1600" b="1" dirty="0">
              <a:solidFill>
                <a:srgbClr val="FF0000"/>
              </a:solidFill>
            </a:endParaRPr>
          </a:p>
        </p:txBody>
      </p:sp>
    </p:spTree>
    <p:custDataLst>
      <p:tags r:id="rId4"/>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additive="base">
                                        <p:cTn id="12" dur="500" fill="hold"/>
                                        <p:tgtEl>
                                          <p:spTgt spid="16"/>
                                        </p:tgtEl>
                                        <p:attrNameLst>
                                          <p:attrName>ppt_x</p:attrName>
                                        </p:attrNameLst>
                                      </p:cBhvr>
                                      <p:tavLst>
                                        <p:tav tm="0">
                                          <p:val>
                                            <p:strVal val="0-#ppt_w/2"/>
                                          </p:val>
                                        </p:tav>
                                        <p:tav tm="100000">
                                          <p:val>
                                            <p:strVal val="#ppt_x"/>
                                          </p:val>
                                        </p:tav>
                                      </p:tavLst>
                                    </p:anim>
                                    <p:anim calcmode="lin" valueType="num">
                                      <p:cBhvr additive="base">
                                        <p:cTn id="13"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3" presetClass="entr" presetSubtype="32"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strVal val="4*#ppt_w"/>
                                          </p:val>
                                        </p:tav>
                                        <p:tav tm="100000">
                                          <p:val>
                                            <p:strVal val="#ppt_w"/>
                                          </p:val>
                                        </p:tav>
                                      </p:tavLst>
                                    </p:anim>
                                    <p:anim calcmode="lin" valueType="num">
                                      <p:cBhvr>
                                        <p:cTn id="19"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arn(inVertical)">
                                      <p:cBhvr>
                                        <p:cTn id="24" dur="500"/>
                                        <p:tgtEl>
                                          <p:spTgt spid="15"/>
                                        </p:tgtEl>
                                      </p:cBhvr>
                                    </p:animEffect>
                                  </p:childTnLst>
                                </p:cTn>
                              </p:par>
                            </p:childTnLst>
                          </p:cTn>
                        </p:par>
                        <p:par>
                          <p:cTn id="25" fill="hold">
                            <p:stCondLst>
                              <p:cond delay="500"/>
                            </p:stCondLst>
                            <p:childTnLst>
                              <p:par>
                                <p:cTn id="26" presetID="12" presetClass="entr" presetSubtype="8"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500"/>
                                        <p:tgtEl>
                                          <p:spTgt spid="6"/>
                                        </p:tgtEl>
                                        <p:attrNameLst>
                                          <p:attrName>ppt_x</p:attrName>
                                        </p:attrNameLst>
                                      </p:cBhvr>
                                      <p:tavLst>
                                        <p:tav tm="0">
                                          <p:val>
                                            <p:strVal val="#ppt_x-#ppt_w*1.125000"/>
                                          </p:val>
                                        </p:tav>
                                        <p:tav tm="100000">
                                          <p:val>
                                            <p:strVal val="#ppt_x"/>
                                          </p:val>
                                        </p:tav>
                                      </p:tavLst>
                                    </p:anim>
                                    <p:animEffect transition="in" filter="wipe(right)">
                                      <p:cBhvr>
                                        <p:cTn id="29" dur="500"/>
                                        <p:tgtEl>
                                          <p:spTgt spid="6"/>
                                        </p:tgtEl>
                                      </p:cBhvr>
                                    </p:animEffect>
                                  </p:childTnLst>
                                </p:cTn>
                              </p:par>
                            </p:childTnLst>
                          </p:cTn>
                        </p:par>
                        <p:par>
                          <p:cTn id="30" fill="hold">
                            <p:stCondLst>
                              <p:cond delay="1000"/>
                            </p:stCondLst>
                            <p:childTnLst>
                              <p:par>
                                <p:cTn id="31" presetID="12" presetClass="entr" presetSubtype="8"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500"/>
                                        <p:tgtEl>
                                          <p:spTgt spid="7"/>
                                        </p:tgtEl>
                                        <p:attrNameLst>
                                          <p:attrName>ppt_x</p:attrName>
                                        </p:attrNameLst>
                                      </p:cBhvr>
                                      <p:tavLst>
                                        <p:tav tm="0">
                                          <p:val>
                                            <p:strVal val="#ppt_x-#ppt_w*1.125000"/>
                                          </p:val>
                                        </p:tav>
                                        <p:tav tm="100000">
                                          <p:val>
                                            <p:strVal val="#ppt_x"/>
                                          </p:val>
                                        </p:tav>
                                      </p:tavLst>
                                    </p:anim>
                                    <p:animEffect transition="in" filter="wipe(right)">
                                      <p:cBhvr>
                                        <p:cTn id="34" dur="500"/>
                                        <p:tgtEl>
                                          <p:spTgt spid="7"/>
                                        </p:tgtEl>
                                      </p:cBhvr>
                                    </p:animEffect>
                                  </p:childTnLst>
                                </p:cTn>
                              </p:par>
                            </p:childTnLst>
                          </p:cTn>
                        </p:par>
                        <p:par>
                          <p:cTn id="35" fill="hold">
                            <p:stCondLst>
                              <p:cond delay="1500"/>
                            </p:stCondLst>
                            <p:childTnLst>
                              <p:par>
                                <p:cTn id="36" presetID="12" presetClass="entr" presetSubtype="8" fill="hold" grpId="0" nodeType="afterEffect">
                                  <p:stCondLst>
                                    <p:cond delay="0"/>
                                  </p:stCondLst>
                                  <p:childTnLst>
                                    <p:set>
                                      <p:cBhvr>
                                        <p:cTn id="37" dur="1" fill="hold">
                                          <p:stCondLst>
                                            <p:cond delay="0"/>
                                          </p:stCondLst>
                                        </p:cTn>
                                        <p:tgtEl>
                                          <p:spTgt spid="9"/>
                                        </p:tgtEl>
                                        <p:attrNameLst>
                                          <p:attrName>style.visibility</p:attrName>
                                        </p:attrNameLst>
                                      </p:cBhvr>
                                      <p:to>
                                        <p:strVal val="visible"/>
                                      </p:to>
                                    </p:set>
                                    <p:anim calcmode="lin" valueType="num">
                                      <p:cBhvr additive="base">
                                        <p:cTn id="38" dur="500"/>
                                        <p:tgtEl>
                                          <p:spTgt spid="9"/>
                                        </p:tgtEl>
                                        <p:attrNameLst>
                                          <p:attrName>ppt_x</p:attrName>
                                        </p:attrNameLst>
                                      </p:cBhvr>
                                      <p:tavLst>
                                        <p:tav tm="0">
                                          <p:val>
                                            <p:strVal val="#ppt_x-#ppt_w*1.125000"/>
                                          </p:val>
                                        </p:tav>
                                        <p:tav tm="100000">
                                          <p:val>
                                            <p:strVal val="#ppt_x"/>
                                          </p:val>
                                        </p:tav>
                                      </p:tavLst>
                                    </p:anim>
                                    <p:animEffect transition="in" filter="wipe(right)">
                                      <p:cBhvr>
                                        <p:cTn id="39" dur="500"/>
                                        <p:tgtEl>
                                          <p:spTgt spid="9"/>
                                        </p:tgtEl>
                                      </p:cBhvr>
                                    </p:animEffect>
                                  </p:childTnLst>
                                </p:cTn>
                              </p:par>
                            </p:childTnLst>
                          </p:cTn>
                        </p:par>
                        <p:par>
                          <p:cTn id="40" fill="hold">
                            <p:stCondLst>
                              <p:cond delay="2000"/>
                            </p:stCondLst>
                            <p:childTnLst>
                              <p:par>
                                <p:cTn id="41" presetID="12" presetClass="entr" presetSubtype="8"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additive="base">
                                        <p:cTn id="43" dur="500"/>
                                        <p:tgtEl>
                                          <p:spTgt spid="11"/>
                                        </p:tgtEl>
                                        <p:attrNameLst>
                                          <p:attrName>ppt_x</p:attrName>
                                        </p:attrNameLst>
                                      </p:cBhvr>
                                      <p:tavLst>
                                        <p:tav tm="0">
                                          <p:val>
                                            <p:strVal val="#ppt_x-#ppt_w*1.125000"/>
                                          </p:val>
                                        </p:tav>
                                        <p:tav tm="100000">
                                          <p:val>
                                            <p:strVal val="#ppt_x"/>
                                          </p:val>
                                        </p:tav>
                                      </p:tavLst>
                                    </p:anim>
                                    <p:animEffect transition="in" filter="wipe(right)">
                                      <p:cBhvr>
                                        <p:cTn id="44" dur="500"/>
                                        <p:tgtEl>
                                          <p:spTgt spid="11"/>
                                        </p:tgtEl>
                                      </p:cBhvr>
                                    </p:animEffect>
                                  </p:childTnLst>
                                </p:cTn>
                              </p:par>
                            </p:childTnLst>
                          </p:cTn>
                        </p:par>
                        <p:par>
                          <p:cTn id="45" fill="hold">
                            <p:stCondLst>
                              <p:cond delay="2500"/>
                            </p:stCondLst>
                            <p:childTnLst>
                              <p:par>
                                <p:cTn id="46" presetID="12" presetClass="entr" presetSubtype="8" fill="hold" grpId="0" nodeType="afterEffect">
                                  <p:stCondLst>
                                    <p:cond delay="0"/>
                                  </p:stCondLst>
                                  <p:childTnLst>
                                    <p:set>
                                      <p:cBhvr>
                                        <p:cTn id="47" dur="1" fill="hold">
                                          <p:stCondLst>
                                            <p:cond delay="0"/>
                                          </p:stCondLst>
                                        </p:cTn>
                                        <p:tgtEl>
                                          <p:spTgt spid="12"/>
                                        </p:tgtEl>
                                        <p:attrNameLst>
                                          <p:attrName>style.visibility</p:attrName>
                                        </p:attrNameLst>
                                      </p:cBhvr>
                                      <p:to>
                                        <p:strVal val="visible"/>
                                      </p:to>
                                    </p:set>
                                    <p:anim calcmode="lin" valueType="num">
                                      <p:cBhvr additive="base">
                                        <p:cTn id="48" dur="500"/>
                                        <p:tgtEl>
                                          <p:spTgt spid="12"/>
                                        </p:tgtEl>
                                        <p:attrNameLst>
                                          <p:attrName>ppt_x</p:attrName>
                                        </p:attrNameLst>
                                      </p:cBhvr>
                                      <p:tavLst>
                                        <p:tav tm="0">
                                          <p:val>
                                            <p:strVal val="#ppt_x-#ppt_w*1.125000"/>
                                          </p:val>
                                        </p:tav>
                                        <p:tav tm="100000">
                                          <p:val>
                                            <p:strVal val="#ppt_x"/>
                                          </p:val>
                                        </p:tav>
                                      </p:tavLst>
                                    </p:anim>
                                    <p:animEffect transition="in" filter="wipe(right)">
                                      <p:cBhvr>
                                        <p:cTn id="4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6" grpId="0" animBg="1"/>
      <p:bldP spid="6" grpId="0"/>
      <p:bldP spid="7" grpId="0"/>
      <p:bldP spid="9" grpId="0"/>
      <p:bldP spid="11" grpId="0"/>
      <p:bldP spid="1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1077218"/>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配置标志</a:t>
            </a:r>
            <a:endParaRPr lang="zh-CN" altLang="en-US" sz="3200" b="1" dirty="0" smtClean="0">
              <a:latin typeface="微软雅黑" panose="020B0503020204020204" pitchFamily="34" charset="-122"/>
              <a:ea typeface="微软雅黑" panose="020B0503020204020204" pitchFamily="34" charset="-122"/>
            </a:endParaRPr>
          </a:p>
          <a:p>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6" name="文本框 5"/>
          <p:cNvSpPr txBox="1"/>
          <p:nvPr/>
        </p:nvSpPr>
        <p:spPr>
          <a:xfrm>
            <a:off x="2786037" y="1258871"/>
            <a:ext cx="7086920" cy="1200329"/>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软件项的标识基本按照</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软件配置标识命名规则</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进行。要通过标识能够确定软件项之间的相互联系。</a:t>
            </a:r>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
        <p:nvSpPr>
          <p:cNvPr id="8" name="文本框 1"/>
          <p:cNvSpPr txBox="1"/>
          <p:nvPr/>
        </p:nvSpPr>
        <p:spPr>
          <a:xfrm>
            <a:off x="714335" y="2544755"/>
            <a:ext cx="3144520" cy="1077218"/>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版本管理</a:t>
            </a:r>
            <a:endParaRPr lang="zh-CN" altLang="en-US" sz="3200" b="1" dirty="0" smtClean="0">
              <a:latin typeface="微软雅黑" panose="020B0503020204020204" pitchFamily="34" charset="-122"/>
              <a:ea typeface="微软雅黑" panose="020B0503020204020204" pitchFamily="34" charset="-122"/>
            </a:endParaRPr>
          </a:p>
          <a:p>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9" name="文本框 5"/>
          <p:cNvSpPr txBox="1"/>
          <p:nvPr/>
        </p:nvSpPr>
        <p:spPr>
          <a:xfrm>
            <a:off x="2714599" y="3259135"/>
            <a:ext cx="8429684" cy="3416320"/>
          </a:xfrm>
          <a:prstGeom prst="rect">
            <a:avLst/>
          </a:prstGeom>
          <a:noFill/>
        </p:spPr>
        <p:txBody>
          <a:bodyPr wrap="square" rtlCol="0">
            <a:spAutoFit/>
          </a:bodyPr>
          <a:lstStyle/>
          <a:p>
            <a:r>
              <a:rPr lang="en-US" altLang="zh-CN"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首先由配置管理员在服务器上建立一个目录，作为项目配置数据库，也就是我们</a:t>
            </a:r>
            <a:r>
              <a:rPr lang="en-US" sz="2400" dirty="0" smtClean="0">
                <a:latin typeface="微软雅黑" panose="020B0503020204020204" pitchFamily="34" charset="-122"/>
                <a:ea typeface="微软雅黑" panose="020B0503020204020204" pitchFamily="34" charset="-122"/>
              </a:rPr>
              <a:t>G14</a:t>
            </a:r>
            <a:r>
              <a:rPr lang="zh-CN" altLang="en-US" sz="2400" dirty="0" smtClean="0">
                <a:latin typeface="微软雅黑" panose="020B0503020204020204" pitchFamily="34" charset="-122"/>
                <a:ea typeface="微软雅黑" panose="020B0503020204020204" pitchFamily="34" charset="-122"/>
              </a:rPr>
              <a:t>小组的工作仓库，名为</a:t>
            </a:r>
            <a:r>
              <a:rPr lang="en-US" sz="2400" dirty="0" smtClean="0">
                <a:latin typeface="微软雅黑" panose="020B0503020204020204" pitchFamily="34" charset="-122"/>
                <a:ea typeface="微软雅黑" panose="020B0503020204020204" pitchFamily="34" charset="-122"/>
              </a:rPr>
              <a:t>PRD-14</a:t>
            </a:r>
            <a:r>
              <a:rPr lang="zh-CN" altLang="en-US" sz="2400" dirty="0" smtClean="0">
                <a:latin typeface="微软雅黑" panose="020B0503020204020204" pitchFamily="34" charset="-122"/>
                <a:ea typeface="微软雅黑" panose="020B0503020204020204" pitchFamily="34" charset="-122"/>
              </a:rPr>
              <a:t>。在此目录下按照每个项目组建一个分目录，项目组代码及项目组名构成目录名，然后在此项目组目录下按照所属每个项目建一个子目录，同一项目的开发文档存放在一个目录下，项目编号紧跟项目名就是目录名。在一个项目分目录下可按非受控文档与受控文档建立一级次目录，然后在一级次目录下按文档的不同类型建立二级次目录，使得所有开发文档能分门别类的组织存放，便于查询。主仓库的结构与下图类似：</a:t>
            </a:r>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85707" y="330177"/>
            <a:ext cx="3312368" cy="584775"/>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版本管理</a:t>
            </a:r>
            <a:endParaRPr lang="zh-CN" altLang="en-US" sz="3200" b="1" dirty="0" smtClean="0">
              <a:latin typeface="微软雅黑" panose="020B0503020204020204" pitchFamily="34" charset="-122"/>
              <a:ea typeface="微软雅黑" panose="020B0503020204020204" pitchFamily="34" charset="-122"/>
            </a:endParaRPr>
          </a:p>
        </p:txBody>
      </p:sp>
      <p:pic>
        <p:nvPicPr>
          <p:cNvPr id="5" name="图片 4" descr="图片1"/>
          <p:cNvPicPr/>
          <p:nvPr/>
        </p:nvPicPr>
        <p:blipFill>
          <a:blip r:embed="rId1"/>
          <a:stretch>
            <a:fillRect/>
          </a:stretch>
        </p:blipFill>
        <p:spPr>
          <a:xfrm>
            <a:off x="3500417" y="973119"/>
            <a:ext cx="5786478" cy="5929354"/>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矩形 1"/>
          <p:cNvSpPr/>
          <p:nvPr/>
        </p:nvSpPr>
        <p:spPr>
          <a:xfrm>
            <a:off x="1785905" y="2401879"/>
            <a:ext cx="9317720" cy="2308324"/>
          </a:xfrm>
          <a:prstGeom prst="rect">
            <a:avLst/>
          </a:prstGeom>
        </p:spPr>
        <p:txBody>
          <a:bodyPr wrap="square">
            <a:spAutoFit/>
          </a:bodyPr>
          <a:lstStyle/>
          <a:p>
            <a:pPr algn="ctr"/>
            <a:r>
              <a:rPr lang="en-US" altLang="zh-CN" sz="3600" dirty="0" smtClean="0">
                <a:latin typeface="微软雅黑" panose="020B0503020204020204" pitchFamily="34" charset="-122"/>
                <a:ea typeface="微软雅黑" panose="020B0503020204020204" pitchFamily="34" charset="-122"/>
              </a:rPr>
              <a:t> </a:t>
            </a:r>
            <a:r>
              <a:rPr lang="zh-CN" altLang="zh-CN" sz="3600" dirty="0">
                <a:latin typeface="微软雅黑" panose="020B0503020204020204" pitchFamily="34" charset="-122"/>
                <a:ea typeface="微软雅黑" panose="020B0503020204020204" pitchFamily="34" charset="-122"/>
              </a:rPr>
              <a:t>项目名称：软件工程系列课程教学辅助网站 </a:t>
            </a:r>
            <a:endParaRPr lang="zh-CN" altLang="zh-CN" sz="3600" dirty="0">
              <a:latin typeface="微软雅黑" panose="020B0503020204020204" pitchFamily="34" charset="-122"/>
              <a:ea typeface="微软雅黑" panose="020B0503020204020204" pitchFamily="34" charset="-122"/>
            </a:endParaRPr>
          </a:p>
          <a:p>
            <a:pPr algn="ctr"/>
            <a:r>
              <a:rPr lang="en-US" altLang="zh-CN" sz="3600" dirty="0" smtClean="0">
                <a:latin typeface="微软雅黑" panose="020B0503020204020204" pitchFamily="34" charset="-122"/>
                <a:ea typeface="微软雅黑" panose="020B0503020204020204" pitchFamily="34" charset="-122"/>
              </a:rPr>
              <a:t> </a:t>
            </a:r>
            <a:r>
              <a:rPr lang="zh-CN" altLang="zh-CN" sz="3600" dirty="0">
                <a:latin typeface="微软雅黑" panose="020B0503020204020204" pitchFamily="34" charset="-122"/>
                <a:ea typeface="微软雅黑" panose="020B0503020204020204" pitchFamily="34" charset="-122"/>
              </a:rPr>
              <a:t>项目任务提出者：杨</a:t>
            </a:r>
            <a:r>
              <a:rPr lang="zh-CN" altLang="zh-CN" sz="3600" dirty="0" smtClean="0">
                <a:latin typeface="微软雅黑" panose="020B0503020204020204" pitchFamily="34" charset="-122"/>
                <a:ea typeface="微软雅黑" panose="020B0503020204020204" pitchFamily="34" charset="-122"/>
              </a:rPr>
              <a:t>枨</a:t>
            </a:r>
            <a:r>
              <a:rPr lang="zh-CN" altLang="en-US" sz="3600" dirty="0" smtClean="0">
                <a:latin typeface="微软雅黑" panose="020B0503020204020204" pitchFamily="34" charset="-122"/>
                <a:ea typeface="微软雅黑" panose="020B0503020204020204" pitchFamily="34" charset="-122"/>
              </a:rPr>
              <a:t>老师、侯宏仑老师</a:t>
            </a:r>
            <a:endParaRPr lang="zh-CN" altLang="zh-CN" sz="3600" dirty="0">
              <a:latin typeface="微软雅黑" panose="020B0503020204020204" pitchFamily="34" charset="-122"/>
              <a:ea typeface="微软雅黑" panose="020B0503020204020204" pitchFamily="34" charset="-122"/>
            </a:endParaRPr>
          </a:p>
          <a:p>
            <a:pPr algn="ctr"/>
            <a:r>
              <a:rPr lang="en-US" altLang="zh-CN" sz="3600" dirty="0" smtClean="0">
                <a:latin typeface="微软雅黑" panose="020B0503020204020204" pitchFamily="34" charset="-122"/>
                <a:ea typeface="微软雅黑" panose="020B0503020204020204" pitchFamily="34" charset="-122"/>
              </a:rPr>
              <a:t> </a:t>
            </a:r>
            <a:r>
              <a:rPr lang="zh-CN" altLang="zh-CN" sz="3600" dirty="0">
                <a:latin typeface="微软雅黑" panose="020B0503020204020204" pitchFamily="34" charset="-122"/>
                <a:ea typeface="微软雅黑" panose="020B0503020204020204" pitchFamily="34" charset="-122"/>
              </a:rPr>
              <a:t>项目开发者：</a:t>
            </a:r>
            <a:r>
              <a:rPr lang="en-US" altLang="zh-CN" sz="3600" dirty="0">
                <a:latin typeface="微软雅黑" panose="020B0503020204020204" pitchFamily="34" charset="-122"/>
                <a:ea typeface="微软雅黑" panose="020B0503020204020204" pitchFamily="34" charset="-122"/>
              </a:rPr>
              <a:t>PRD-14</a:t>
            </a:r>
            <a:r>
              <a:rPr lang="zh-CN" altLang="zh-CN" sz="3600" dirty="0">
                <a:latin typeface="微软雅黑" panose="020B0503020204020204" pitchFamily="34" charset="-122"/>
                <a:ea typeface="微软雅黑" panose="020B0503020204020204" pitchFamily="34" charset="-122"/>
              </a:rPr>
              <a:t>团队 </a:t>
            </a:r>
            <a:endParaRPr lang="zh-CN" altLang="zh-CN" sz="3600" dirty="0">
              <a:latin typeface="微软雅黑" panose="020B0503020204020204" pitchFamily="34" charset="-122"/>
              <a:ea typeface="微软雅黑" panose="020B0503020204020204" pitchFamily="34" charset="-122"/>
            </a:endParaRPr>
          </a:p>
          <a:p>
            <a:pPr algn="ctr"/>
            <a:r>
              <a:rPr lang="en-US" altLang="zh-CN" sz="3600" dirty="0" smtClean="0">
                <a:latin typeface="微软雅黑" panose="020B0503020204020204" pitchFamily="34" charset="-122"/>
                <a:ea typeface="微软雅黑" panose="020B0503020204020204" pitchFamily="34" charset="-122"/>
              </a:rPr>
              <a:t> </a:t>
            </a:r>
            <a:r>
              <a:rPr lang="zh-CN" altLang="zh-CN" sz="3600" dirty="0">
                <a:latin typeface="微软雅黑" panose="020B0503020204020204" pitchFamily="34" charset="-122"/>
                <a:ea typeface="微软雅黑" panose="020B0503020204020204" pitchFamily="34" charset="-122"/>
              </a:rPr>
              <a:t>用户：软件工程的老师和学生 </a:t>
            </a:r>
            <a:endParaRPr lang="zh-CN" altLang="zh-CN" sz="3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1077218"/>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版本管理</a:t>
            </a:r>
            <a:endParaRPr lang="zh-CN" altLang="en-US" sz="3200" b="1" dirty="0" smtClean="0">
              <a:latin typeface="微软雅黑" panose="020B0503020204020204" pitchFamily="34" charset="-122"/>
              <a:ea typeface="微软雅黑" panose="020B0503020204020204" pitchFamily="34" charset="-122"/>
            </a:endParaRPr>
          </a:p>
          <a:p>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6" name="文本框 5"/>
          <p:cNvSpPr txBox="1"/>
          <p:nvPr/>
        </p:nvSpPr>
        <p:spPr>
          <a:xfrm>
            <a:off x="2786037" y="1258871"/>
            <a:ext cx="7286676" cy="5262979"/>
          </a:xfrm>
          <a:prstGeom prst="rect">
            <a:avLst/>
          </a:prstGeom>
          <a:noFill/>
        </p:spPr>
        <p:txBody>
          <a:bodyPr wrap="square" rtlCol="0">
            <a:spAutoFit/>
          </a:bodyPr>
          <a:lstStyle/>
          <a:p>
            <a:r>
              <a:rPr lang="en-US" altLang="zh-CN"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项目子目录的受控文档一般只有项目经理和属于该项目的开发人员和配置管理员能够访问到。配置管理员负责分配访问权限，一般项目经理对该目录具有较大的权限</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读取、添加和更改；一般开发人员只有读取的权限。</a:t>
            </a:r>
            <a:endParaRPr lang="en-US" altLang="zh-CN"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3.</a:t>
            </a:r>
            <a:r>
              <a:rPr lang="zh-CN" altLang="en-US" sz="2400" dirty="0" smtClean="0">
                <a:latin typeface="微软雅黑" panose="020B0503020204020204" pitchFamily="34" charset="-122"/>
                <a:ea typeface="微软雅黑" panose="020B0503020204020204" pitchFamily="34" charset="-122"/>
              </a:rPr>
              <a:t>在项目开发的某一阶段结束时，通过了该阶段评审的这些开发文档交配置管理员保存到项目数据库，做为正式版本的第一版</a:t>
            </a:r>
            <a:r>
              <a:rPr lang="en-US" altLang="zh-CN" sz="2400" dirty="0" smtClean="0">
                <a:latin typeface="微软雅黑" panose="020B0503020204020204" pitchFamily="34" charset="-122"/>
                <a:ea typeface="微软雅黑" panose="020B0503020204020204" pitchFamily="34" charset="-122"/>
              </a:rPr>
              <a:t>——</a:t>
            </a:r>
            <a:r>
              <a:rPr lang="en-US" sz="2400" dirty="0" smtClean="0">
                <a:latin typeface="微软雅黑" panose="020B0503020204020204" pitchFamily="34" charset="-122"/>
                <a:ea typeface="微软雅黑" panose="020B0503020204020204" pitchFamily="34" charset="-122"/>
              </a:rPr>
              <a:t>1.0</a:t>
            </a:r>
            <a:r>
              <a:rPr lang="zh-CN" altLang="en-US" sz="2400" dirty="0" smtClean="0">
                <a:latin typeface="微软雅黑" panose="020B0503020204020204" pitchFamily="34" charset="-122"/>
                <a:ea typeface="微软雅黑" panose="020B0503020204020204" pitchFamily="34" charset="-122"/>
              </a:rPr>
              <a:t>版本。</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4.</a:t>
            </a:r>
            <a:r>
              <a:rPr lang="zh-CN" altLang="en-US" sz="2400" dirty="0" smtClean="0">
                <a:latin typeface="微软雅黑" panose="020B0503020204020204" pitchFamily="34" charset="-122"/>
                <a:ea typeface="微软雅黑" panose="020B0503020204020204" pitchFamily="34" charset="-122"/>
              </a:rPr>
              <a:t>在以后的开发中，如果软件需要修改，那修改后的软件可用多级编号来表示新版本</a:t>
            </a:r>
            <a:r>
              <a:rPr lang="en-US" altLang="zh-CN" sz="2400" dirty="0" smtClean="0">
                <a:latin typeface="微软雅黑" panose="020B0503020204020204" pitchFamily="34" charset="-122"/>
                <a:ea typeface="微软雅黑" panose="020B0503020204020204" pitchFamily="34" charset="-122"/>
              </a:rPr>
              <a:t>——</a:t>
            </a:r>
            <a:r>
              <a:rPr lang="en-US" sz="2400" dirty="0" smtClean="0">
                <a:latin typeface="微软雅黑" panose="020B0503020204020204" pitchFamily="34" charset="-122"/>
                <a:ea typeface="微软雅黑" panose="020B0503020204020204" pitchFamily="34" charset="-122"/>
              </a:rPr>
              <a:t>1.1</a:t>
            </a:r>
            <a:r>
              <a:rPr lang="zh-CN" altLang="en-US" sz="2400" dirty="0" smtClean="0">
                <a:latin typeface="微软雅黑" panose="020B0503020204020204" pitchFamily="34" charset="-122"/>
                <a:ea typeface="微软雅黑" panose="020B0503020204020204" pitchFamily="34" charset="-122"/>
              </a:rPr>
              <a:t>、</a:t>
            </a:r>
            <a:r>
              <a:rPr lang="en-US" sz="2400" dirty="0" smtClean="0">
                <a:latin typeface="微软雅黑" panose="020B0503020204020204" pitchFamily="34" charset="-122"/>
                <a:ea typeface="微软雅黑" panose="020B0503020204020204" pitchFamily="34" charset="-122"/>
              </a:rPr>
              <a:t>1.2</a:t>
            </a:r>
            <a:r>
              <a:rPr lang="zh-CN" altLang="en-US" sz="2400" dirty="0" smtClean="0">
                <a:latin typeface="微软雅黑" panose="020B0503020204020204" pitchFamily="34" charset="-122"/>
                <a:ea typeface="微软雅黑" panose="020B0503020204020204" pitchFamily="34" charset="-122"/>
              </a:rPr>
              <a:t>等加以区别标识。</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5.</a:t>
            </a:r>
            <a:r>
              <a:rPr lang="zh-CN" altLang="en-US" sz="2400" dirty="0" smtClean="0">
                <a:latin typeface="微软雅黑" panose="020B0503020204020204" pitchFamily="34" charset="-122"/>
                <a:ea typeface="微软雅黑" panose="020B0503020204020204" pitchFamily="34" charset="-122"/>
              </a:rPr>
              <a:t>在各个评审阶段产生的所有评审报告和修改报告都要进行编号保存，编号与相应文档的编号要对应。</a:t>
            </a:r>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71459" y="401615"/>
            <a:ext cx="3144520" cy="584775"/>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4" name="文本框 1"/>
          <p:cNvSpPr txBox="1"/>
          <p:nvPr/>
        </p:nvSpPr>
        <p:spPr>
          <a:xfrm>
            <a:off x="1214401" y="973119"/>
            <a:ext cx="5357850" cy="584775"/>
          </a:xfrm>
          <a:prstGeom prst="rect">
            <a:avLst/>
          </a:prstGeom>
          <a:noFill/>
        </p:spPr>
        <p:txBody>
          <a:bodyPr wrap="square" rtlCol="0">
            <a:spAutoFit/>
          </a:bodyPr>
          <a:lstStyle/>
          <a:p>
            <a:r>
              <a:rPr lang="en-US" sz="3200" b="1" dirty="0" smtClean="0"/>
              <a:t>1.</a:t>
            </a:r>
            <a:r>
              <a:rPr lang="zh-CN" altLang="en-US" sz="3200" b="1" dirty="0" smtClean="0"/>
              <a:t>微小改正时的变更控制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7" name="文本框 5"/>
          <p:cNvSpPr txBox="1"/>
          <p:nvPr/>
        </p:nvSpPr>
        <p:spPr>
          <a:xfrm>
            <a:off x="2357409" y="1758937"/>
            <a:ext cx="8643998" cy="5632311"/>
          </a:xfrm>
          <a:prstGeom prst="rect">
            <a:avLst/>
          </a:prstGeom>
          <a:noFill/>
        </p:spPr>
        <p:txBody>
          <a:bodyPr wrap="square" rtlCol="0">
            <a:spAutoFit/>
          </a:bodyPr>
          <a:lstStyle/>
          <a:p>
            <a:r>
              <a:rPr lang="en-US"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在评审或测试后发现的问题由评审组组长或项目经理形成</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软件问题报告单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或</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源代码修改记录单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，并通知配置管理员。</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由配置管理员将需要修改的软件的备份从项目配置数据库中检出，开发人员执行修改。</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3.</a:t>
            </a:r>
            <a:r>
              <a:rPr lang="zh-CN" altLang="en-US" sz="2400" dirty="0" smtClean="0">
                <a:latin typeface="微软雅黑" panose="020B0503020204020204" pitchFamily="34" charset="-122"/>
                <a:ea typeface="微软雅黑" panose="020B0503020204020204" pitchFamily="34" charset="-122"/>
              </a:rPr>
              <a:t>修改完毕后进行修改测试，编程错误累计到了一定的量或者测试时间已满一个月（从上一次入配置库后算起），凭</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源代码修改记录单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及修改后的源代码，通知配置管理员，配置管理员确定测试报告的完备性，并在核对软件修改内容和修改人员填写的</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软件修改报告单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或</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源代码修改记录单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中的修改描述一致后，将文件登入项目配置数据库中，生成新版本。</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4.</a:t>
            </a:r>
            <a:r>
              <a:rPr lang="zh-CN" altLang="en-US" sz="2400" dirty="0" smtClean="0">
                <a:latin typeface="微软雅黑" panose="020B0503020204020204" pitchFamily="34" charset="-122"/>
                <a:ea typeface="微软雅黑" panose="020B0503020204020204" pitchFamily="34" charset="-122"/>
              </a:rPr>
              <a:t>配置管理员修改</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软件配置状态表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和</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软件变更记录表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，以使其他相关开发人员及时了解软件变化情况。</a:t>
            </a:r>
            <a:endParaRPr lang="zh-CN" altLang="en-US" sz="2400" dirty="0" smtClean="0">
              <a:latin typeface="微软雅黑" panose="020B0503020204020204" pitchFamily="34" charset="-122"/>
              <a:ea typeface="微软雅黑" panose="020B0503020204020204" pitchFamily="34" charset="-122"/>
            </a:endParaRPr>
          </a:p>
          <a:p>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71459" y="401615"/>
            <a:ext cx="3144520" cy="584775"/>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4" name="文本框 1"/>
          <p:cNvSpPr txBox="1"/>
          <p:nvPr/>
        </p:nvSpPr>
        <p:spPr>
          <a:xfrm>
            <a:off x="1214401" y="973119"/>
            <a:ext cx="5357850" cy="584775"/>
          </a:xfrm>
          <a:prstGeom prst="rect">
            <a:avLst/>
          </a:prstGeom>
          <a:noFill/>
        </p:spPr>
        <p:txBody>
          <a:bodyPr wrap="square" rtlCol="0">
            <a:spAutoFit/>
          </a:bodyPr>
          <a:lstStyle/>
          <a:p>
            <a:r>
              <a:rPr lang="en-US" sz="3200" b="1" dirty="0" smtClean="0"/>
              <a:t>2.</a:t>
            </a:r>
            <a:r>
              <a:rPr lang="zh-CN" altLang="en-US" sz="3200" b="1" dirty="0" smtClean="0"/>
              <a:t>较大变动时的变更控制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7" name="文本框 5"/>
          <p:cNvSpPr txBox="1"/>
          <p:nvPr/>
        </p:nvSpPr>
        <p:spPr>
          <a:xfrm>
            <a:off x="2357409" y="1758937"/>
            <a:ext cx="9215502" cy="5262979"/>
          </a:xfrm>
          <a:prstGeom prst="rect">
            <a:avLst/>
          </a:prstGeom>
          <a:noFill/>
        </p:spPr>
        <p:txBody>
          <a:bodyPr wrap="square" rtlCol="0">
            <a:spAutoFit/>
          </a:bodyPr>
          <a:lstStyle/>
          <a:p>
            <a:r>
              <a:rPr lang="en-US"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开发人员或用户提出影响较大的修改要求（这是指要增加或删除某些功能或者是发现错误的阶段在造成错误的阶段的后面等）。</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配置管理员在收到这类修改要求时，必须组织有项目经理以及开发人员参加的修改评审会，讨论修改的影响范围，修改的必要性、可行性以及修改方法、步骤和实施计划。</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3.</a:t>
            </a:r>
            <a:r>
              <a:rPr lang="zh-CN" altLang="en-US" sz="2400" dirty="0" smtClean="0">
                <a:latin typeface="微软雅黑" panose="020B0503020204020204" pitchFamily="34" charset="-122"/>
                <a:ea typeface="微软雅黑" panose="020B0503020204020204" pitchFamily="34" charset="-122"/>
              </a:rPr>
              <a:t>在修改方案通过并经项目经理审核后，要由产品开发部经理签字批准。涉及重大技术方案的修改时，修改方案必须由总工程师或技术总监签字批准。以决断修改工作中各项活动的先后顺序及各自的完成日期，以保证整个开发工作按原定计划日期完成。</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4.</a:t>
            </a:r>
            <a:r>
              <a:rPr lang="zh-CN" altLang="en-US" sz="2400" dirty="0" smtClean="0">
                <a:latin typeface="微软雅黑" panose="020B0503020204020204" pitchFamily="34" charset="-122"/>
                <a:ea typeface="微软雅黑" panose="020B0503020204020204" pitchFamily="34" charset="-122"/>
              </a:rPr>
              <a:t>配置管理员在接到修改批准</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由项目经理或产品开发部经理或总工程师或技术总监签字同意的</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软件问题报告单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后才可将需修改的软件的备份从项目数据库中检出，开发人员执行修改。</a:t>
            </a:r>
            <a:endParaRPr lang="zh-CN" altLang="en-US" sz="2400" dirty="0" smtClean="0">
              <a:latin typeface="微软雅黑" panose="020B0503020204020204" pitchFamily="34" charset="-122"/>
              <a:ea typeface="微软雅黑" panose="020B0503020204020204" pitchFamily="34" charset="-122"/>
            </a:endParaRPr>
          </a:p>
          <a:p>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71459" y="401615"/>
            <a:ext cx="3144520" cy="584775"/>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4" name="文本框 1"/>
          <p:cNvSpPr txBox="1"/>
          <p:nvPr/>
        </p:nvSpPr>
        <p:spPr>
          <a:xfrm>
            <a:off x="1214401" y="973119"/>
            <a:ext cx="5357850" cy="584775"/>
          </a:xfrm>
          <a:prstGeom prst="rect">
            <a:avLst/>
          </a:prstGeom>
          <a:noFill/>
        </p:spPr>
        <p:txBody>
          <a:bodyPr wrap="square" rtlCol="0">
            <a:spAutoFit/>
          </a:bodyPr>
          <a:lstStyle/>
          <a:p>
            <a:r>
              <a:rPr lang="en-US" sz="3200" b="1" dirty="0" smtClean="0"/>
              <a:t>2.</a:t>
            </a:r>
            <a:r>
              <a:rPr lang="zh-CN" altLang="en-US" sz="3200" b="1" dirty="0" smtClean="0"/>
              <a:t>较大变动时的变更控制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7" name="文本框 5"/>
          <p:cNvSpPr txBox="1"/>
          <p:nvPr/>
        </p:nvSpPr>
        <p:spPr>
          <a:xfrm>
            <a:off x="2357409" y="1758937"/>
            <a:ext cx="9215502" cy="3785652"/>
          </a:xfrm>
          <a:prstGeom prst="rect">
            <a:avLst/>
          </a:prstGeom>
          <a:noFill/>
        </p:spPr>
        <p:txBody>
          <a:bodyPr wrap="square" rtlCol="0">
            <a:spAutoFit/>
          </a:bodyPr>
          <a:lstStyle/>
          <a:p>
            <a:r>
              <a:rPr lang="en-US" sz="2400" dirty="0" smtClean="0">
                <a:latin typeface="微软雅黑" panose="020B0503020204020204" pitchFamily="34" charset="-122"/>
                <a:ea typeface="微软雅黑" panose="020B0503020204020204" pitchFamily="34" charset="-122"/>
              </a:rPr>
              <a:t>5.</a:t>
            </a:r>
            <a:r>
              <a:rPr lang="zh-CN" altLang="en-US" sz="2400" dirty="0" smtClean="0">
                <a:latin typeface="微软雅黑" panose="020B0503020204020204" pitchFamily="34" charset="-122"/>
                <a:ea typeface="微软雅黑" panose="020B0503020204020204" pitchFamily="34" charset="-122"/>
              </a:rPr>
              <a:t>修改完毕后，交客户服务部进行测试和评审，测试和评审都通过后，交配置管理员处理。</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6.</a:t>
            </a:r>
            <a:r>
              <a:rPr lang="zh-CN" altLang="en-US" sz="2400" dirty="0" smtClean="0">
                <a:latin typeface="微软雅黑" panose="020B0503020204020204" pitchFamily="34" charset="-122"/>
                <a:ea typeface="微软雅黑" panose="020B0503020204020204" pitchFamily="34" charset="-122"/>
              </a:rPr>
              <a:t>配置管理员检查测试报告和评审报告是否完备，核对</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软件修改报告单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中的修改描述和修改后的软件是否相符。核查结果符合要求，配置管理员将修改后的软件登入项目数据库中，生成新版本。</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7.</a:t>
            </a:r>
            <a:r>
              <a:rPr lang="zh-CN" altLang="en-US" sz="2400" dirty="0" smtClean="0">
                <a:latin typeface="微软雅黑" panose="020B0503020204020204" pitchFamily="34" charset="-122"/>
                <a:ea typeface="微软雅黑" panose="020B0503020204020204" pitchFamily="34" charset="-122"/>
              </a:rPr>
              <a:t>配置管理员修改</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软件配置状态表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和</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软件变更记录表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，以使其他相关开发人员及时了解软件变化情况对受影响的软件做出相应的修改。</a:t>
            </a:r>
            <a:endParaRPr lang="zh-CN" altLang="en-US" sz="2400" dirty="0" smtClean="0">
              <a:latin typeface="微软雅黑" panose="020B0503020204020204" pitchFamily="34" charset="-122"/>
              <a:ea typeface="微软雅黑" panose="020B0503020204020204" pitchFamily="34" charset="-122"/>
            </a:endParaRPr>
          </a:p>
          <a:p>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71459" y="401615"/>
            <a:ext cx="3144520" cy="584775"/>
          </a:xfrm>
          <a:prstGeom prst="rect">
            <a:avLst/>
          </a:prstGeom>
          <a:noFill/>
        </p:spPr>
        <p:txBody>
          <a:bodyPr wrap="square" rtlCol="0">
            <a:spAutoFit/>
          </a:bodyPr>
          <a:lstStyle/>
          <a:p>
            <a:r>
              <a:rPr lang="zh-CN" altLang="en-US" sz="3200" dirty="0" smtClean="0">
                <a:latin typeface="微软雅黑" panose="020B0503020204020204" pitchFamily="34" charset="-122"/>
                <a:ea typeface="微软雅黑" panose="020B0503020204020204" pitchFamily="34" charset="-122"/>
              </a:rPr>
              <a:t>配置状态报告</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7" name="文本框 5"/>
          <p:cNvSpPr txBox="1"/>
          <p:nvPr/>
        </p:nvSpPr>
        <p:spPr>
          <a:xfrm>
            <a:off x="2357409" y="1758937"/>
            <a:ext cx="9215502" cy="4154984"/>
          </a:xfrm>
          <a:prstGeom prst="rect">
            <a:avLst/>
          </a:prstGeom>
          <a:noFill/>
        </p:spPr>
        <p:txBody>
          <a:bodyPr wrap="square" rtlCol="0">
            <a:spAutoFit/>
          </a:bodyPr>
          <a:lstStyle/>
          <a:p>
            <a:r>
              <a:rPr lang="en-US"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两份配置状态报告</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软件配置状态表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和</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软件变更记录表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分别以电子表格的形式存放在项目分目录下，以便项目开发人员随时查询，了解软件的修改变化情况。</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2.</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软件配置状态表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由配置管理员负责填写，主要反映项目中各软件项的配置情况。开发人员通过查阅该表可及时全面的了解项目中软件项的配置使用情况。</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3.</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软件变更记录表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由配置管理员负责填写，主要记录软件开发过程中所有的修改情况，该表以修改时间排序，以便开发人员及时了解软件项最新的变化。</a:t>
            </a:r>
            <a:endParaRPr lang="zh-CN" altLang="en-US" sz="2400" dirty="0" smtClean="0">
              <a:latin typeface="微软雅黑" panose="020B0503020204020204" pitchFamily="34" charset="-122"/>
              <a:ea typeface="微软雅黑" panose="020B0503020204020204" pitchFamily="34" charset="-122"/>
            </a:endParaRPr>
          </a:p>
          <a:p>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71459" y="687367"/>
            <a:ext cx="3144520" cy="584775"/>
          </a:xfrm>
          <a:prstGeom prst="rect">
            <a:avLst/>
          </a:prstGeom>
          <a:noFill/>
        </p:spPr>
        <p:txBody>
          <a:bodyPr wrap="square" rtlCol="0">
            <a:spAutoFit/>
          </a:bodyPr>
          <a:lstStyle/>
          <a:p>
            <a:r>
              <a:rPr lang="zh-CN" altLang="en-US" sz="3200" b="1" dirty="0" smtClean="0"/>
              <a:t>配置审核</a:t>
            </a:r>
            <a:endParaRPr lang="zh-CN" altLang="en-US" sz="3200" b="1" dirty="0"/>
          </a:p>
        </p:txBody>
      </p:sp>
      <p:sp>
        <p:nvSpPr>
          <p:cNvPr id="7" name="文本框 5"/>
          <p:cNvSpPr txBox="1"/>
          <p:nvPr/>
        </p:nvSpPr>
        <p:spPr>
          <a:xfrm>
            <a:off x="2357409" y="2544755"/>
            <a:ext cx="9215502" cy="2308324"/>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为保证各项产品在技术上和管理上的完整性，总经理室在软件开发过程中的详细设计阶段和测试阶段完成时，对配置情况进行抽查。总经理室事先提出要审核的内容和各项指标，逐项审核完成后要作好记录，形成</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配置审核报告</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a:t>
            </a:r>
            <a:endParaRPr lang="zh-CN" altLang="en-US" sz="2400" dirty="0" smtClean="0">
              <a:latin typeface="微软雅黑" panose="020B0503020204020204" pitchFamily="34" charset="-122"/>
              <a:ea typeface="微软雅黑" panose="020B0503020204020204" pitchFamily="34" charset="-122"/>
            </a:endParaRPr>
          </a:p>
          <a:p>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51109" y="2544861"/>
            <a:ext cx="4653448" cy="3709504"/>
            <a:chOff x="651109" y="2376419"/>
            <a:chExt cx="4653448" cy="3709504"/>
          </a:xfrm>
        </p:grpSpPr>
        <p:grpSp>
          <p:nvGrpSpPr>
            <p:cNvPr id="3" name="组合 2"/>
            <p:cNvGrpSpPr/>
            <p:nvPr/>
          </p:nvGrpSpPr>
          <p:grpSpPr>
            <a:xfrm>
              <a:off x="651109" y="2376419"/>
              <a:ext cx="4653448" cy="3709504"/>
              <a:chOff x="676860" y="2373244"/>
              <a:chExt cx="4653448" cy="3709504"/>
            </a:xfrm>
          </p:grpSpPr>
          <p:grpSp>
            <p:nvGrpSpPr>
              <p:cNvPr id="6" name="Group 4"/>
              <p:cNvGrpSpPr>
                <a:grpSpLocks noChangeAspect="1"/>
              </p:cNvGrpSpPr>
              <p:nvPr/>
            </p:nvGrpSpPr>
            <p:grpSpPr bwMode="auto">
              <a:xfrm>
                <a:off x="676860" y="2373244"/>
                <a:ext cx="4653448" cy="3709504"/>
                <a:chOff x="223" y="839"/>
                <a:chExt cx="3109" cy="2530"/>
              </a:xfrm>
            </p:grpSpPr>
            <p:sp>
              <p:nvSpPr>
                <p:cNvPr id="8" name="Freeform 5"/>
                <p:cNvSpPr/>
                <p:nvPr/>
              </p:nvSpPr>
              <p:spPr bwMode="auto">
                <a:xfrm>
                  <a:off x="223" y="839"/>
                  <a:ext cx="3109" cy="1927"/>
                </a:xfrm>
                <a:custGeom>
                  <a:avLst/>
                  <a:gdLst>
                    <a:gd name="T0" fmla="*/ 0 w 1313"/>
                    <a:gd name="T1" fmla="*/ 795 h 795"/>
                    <a:gd name="T2" fmla="*/ 0 w 1313"/>
                    <a:gd name="T3" fmla="*/ 29 h 795"/>
                    <a:gd name="T4" fmla="*/ 29 w 1313"/>
                    <a:gd name="T5" fmla="*/ 0 h 795"/>
                    <a:gd name="T6" fmla="*/ 1284 w 1313"/>
                    <a:gd name="T7" fmla="*/ 0 h 795"/>
                    <a:gd name="T8" fmla="*/ 1313 w 1313"/>
                    <a:gd name="T9" fmla="*/ 29 h 795"/>
                    <a:gd name="T10" fmla="*/ 1313 w 1313"/>
                    <a:gd name="T11" fmla="*/ 795 h 795"/>
                    <a:gd name="T12" fmla="*/ 0 w 1313"/>
                    <a:gd name="T13" fmla="*/ 795 h 795"/>
                  </a:gdLst>
                  <a:ahLst/>
                  <a:cxnLst>
                    <a:cxn ang="0">
                      <a:pos x="T0" y="T1"/>
                    </a:cxn>
                    <a:cxn ang="0">
                      <a:pos x="T2" y="T3"/>
                    </a:cxn>
                    <a:cxn ang="0">
                      <a:pos x="T4" y="T5"/>
                    </a:cxn>
                    <a:cxn ang="0">
                      <a:pos x="T6" y="T7"/>
                    </a:cxn>
                    <a:cxn ang="0">
                      <a:pos x="T8" y="T9"/>
                    </a:cxn>
                    <a:cxn ang="0">
                      <a:pos x="T10" y="T11"/>
                    </a:cxn>
                    <a:cxn ang="0">
                      <a:pos x="T12" y="T13"/>
                    </a:cxn>
                  </a:cxnLst>
                  <a:rect l="0" t="0" r="r" b="b"/>
                  <a:pathLst>
                    <a:path w="1313" h="795">
                      <a:moveTo>
                        <a:pt x="0" y="795"/>
                      </a:moveTo>
                      <a:cubicBezTo>
                        <a:pt x="0" y="29"/>
                        <a:pt x="0" y="29"/>
                        <a:pt x="0" y="29"/>
                      </a:cubicBezTo>
                      <a:cubicBezTo>
                        <a:pt x="0" y="13"/>
                        <a:pt x="13" y="0"/>
                        <a:pt x="29" y="0"/>
                      </a:cubicBezTo>
                      <a:cubicBezTo>
                        <a:pt x="1284" y="0"/>
                        <a:pt x="1284" y="0"/>
                        <a:pt x="1284" y="0"/>
                      </a:cubicBezTo>
                      <a:cubicBezTo>
                        <a:pt x="1300" y="0"/>
                        <a:pt x="1313" y="13"/>
                        <a:pt x="1313" y="29"/>
                      </a:cubicBezTo>
                      <a:cubicBezTo>
                        <a:pt x="1313" y="795"/>
                        <a:pt x="1313" y="795"/>
                        <a:pt x="1313" y="795"/>
                      </a:cubicBezTo>
                      <a:lnTo>
                        <a:pt x="0" y="795"/>
                      </a:ln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6"/>
                <p:cNvSpPr/>
                <p:nvPr/>
              </p:nvSpPr>
              <p:spPr bwMode="auto">
                <a:xfrm>
                  <a:off x="223" y="2766"/>
                  <a:ext cx="3109" cy="139"/>
                </a:xfrm>
                <a:custGeom>
                  <a:avLst/>
                  <a:gdLst>
                    <a:gd name="T0" fmla="*/ 1284 w 1313"/>
                    <a:gd name="T1" fmla="*/ 118 h 118"/>
                    <a:gd name="T2" fmla="*/ 29 w 1313"/>
                    <a:gd name="T3" fmla="*/ 118 h 118"/>
                    <a:gd name="T4" fmla="*/ 0 w 1313"/>
                    <a:gd name="T5" fmla="*/ 89 h 118"/>
                    <a:gd name="T6" fmla="*/ 0 w 1313"/>
                    <a:gd name="T7" fmla="*/ 0 h 118"/>
                    <a:gd name="T8" fmla="*/ 1313 w 1313"/>
                    <a:gd name="T9" fmla="*/ 0 h 118"/>
                    <a:gd name="T10" fmla="*/ 1313 w 1313"/>
                    <a:gd name="T11" fmla="*/ 89 h 118"/>
                    <a:gd name="T12" fmla="*/ 1284 w 1313"/>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1313" h="118">
                      <a:moveTo>
                        <a:pt x="1284" y="118"/>
                      </a:moveTo>
                      <a:cubicBezTo>
                        <a:pt x="29" y="118"/>
                        <a:pt x="29" y="118"/>
                        <a:pt x="29" y="118"/>
                      </a:cubicBezTo>
                      <a:cubicBezTo>
                        <a:pt x="13" y="118"/>
                        <a:pt x="0" y="105"/>
                        <a:pt x="0" y="89"/>
                      </a:cubicBezTo>
                      <a:cubicBezTo>
                        <a:pt x="0" y="0"/>
                        <a:pt x="0" y="0"/>
                        <a:pt x="0" y="0"/>
                      </a:cubicBezTo>
                      <a:cubicBezTo>
                        <a:pt x="1313" y="0"/>
                        <a:pt x="1313" y="0"/>
                        <a:pt x="1313" y="0"/>
                      </a:cubicBezTo>
                      <a:cubicBezTo>
                        <a:pt x="1313" y="89"/>
                        <a:pt x="1313" y="89"/>
                        <a:pt x="1313" y="89"/>
                      </a:cubicBezTo>
                      <a:cubicBezTo>
                        <a:pt x="1313" y="105"/>
                        <a:pt x="1300" y="118"/>
                        <a:pt x="1284" y="118"/>
                      </a:cubicBezTo>
                    </a:path>
                  </a:pathLst>
                </a:custGeom>
                <a:solidFill>
                  <a:srgbClr val="4040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7"/>
                <p:cNvSpPr/>
                <p:nvPr/>
              </p:nvSpPr>
              <p:spPr bwMode="auto">
                <a:xfrm>
                  <a:off x="1284" y="2905"/>
                  <a:ext cx="1041" cy="376"/>
                </a:xfrm>
                <a:custGeom>
                  <a:avLst/>
                  <a:gdLst>
                    <a:gd name="T0" fmla="*/ 0 w 1041"/>
                    <a:gd name="T1" fmla="*/ 376 h 376"/>
                    <a:gd name="T2" fmla="*/ 0 w 1041"/>
                    <a:gd name="T3" fmla="*/ 338 h 376"/>
                    <a:gd name="T4" fmla="*/ 120 w 1041"/>
                    <a:gd name="T5" fmla="*/ 324 h 376"/>
                    <a:gd name="T6" fmla="*/ 206 w 1041"/>
                    <a:gd name="T7" fmla="*/ 0 h 376"/>
                    <a:gd name="T8" fmla="*/ 833 w 1041"/>
                    <a:gd name="T9" fmla="*/ 0 h 376"/>
                    <a:gd name="T10" fmla="*/ 918 w 1041"/>
                    <a:gd name="T11" fmla="*/ 324 h 376"/>
                    <a:gd name="T12" fmla="*/ 1041 w 1041"/>
                    <a:gd name="T13" fmla="*/ 338 h 376"/>
                    <a:gd name="T14" fmla="*/ 1041 w 1041"/>
                    <a:gd name="T15" fmla="*/ 376 h 376"/>
                    <a:gd name="T16" fmla="*/ 0 w 1041"/>
                    <a:gd name="T17" fmla="*/ 37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1" h="376">
                      <a:moveTo>
                        <a:pt x="0" y="376"/>
                      </a:moveTo>
                      <a:lnTo>
                        <a:pt x="0" y="338"/>
                      </a:lnTo>
                      <a:lnTo>
                        <a:pt x="120" y="324"/>
                      </a:lnTo>
                      <a:lnTo>
                        <a:pt x="206" y="0"/>
                      </a:lnTo>
                      <a:lnTo>
                        <a:pt x="833" y="0"/>
                      </a:lnTo>
                      <a:lnTo>
                        <a:pt x="918" y="324"/>
                      </a:lnTo>
                      <a:lnTo>
                        <a:pt x="1041" y="338"/>
                      </a:lnTo>
                      <a:lnTo>
                        <a:pt x="1041" y="376"/>
                      </a:lnTo>
                      <a:lnTo>
                        <a:pt x="0" y="376"/>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
                <p:cNvSpPr/>
                <p:nvPr/>
              </p:nvSpPr>
              <p:spPr bwMode="auto">
                <a:xfrm>
                  <a:off x="1284" y="2993"/>
                  <a:ext cx="1041" cy="376"/>
                </a:xfrm>
                <a:custGeom>
                  <a:avLst/>
                  <a:gdLst>
                    <a:gd name="T0" fmla="*/ 0 w 1041"/>
                    <a:gd name="T1" fmla="*/ 376 h 376"/>
                    <a:gd name="T2" fmla="*/ 0 w 1041"/>
                    <a:gd name="T3" fmla="*/ 338 h 376"/>
                    <a:gd name="T4" fmla="*/ 120 w 1041"/>
                    <a:gd name="T5" fmla="*/ 324 h 376"/>
                    <a:gd name="T6" fmla="*/ 206 w 1041"/>
                    <a:gd name="T7" fmla="*/ 0 h 376"/>
                    <a:gd name="T8" fmla="*/ 833 w 1041"/>
                    <a:gd name="T9" fmla="*/ 0 h 376"/>
                    <a:gd name="T10" fmla="*/ 918 w 1041"/>
                    <a:gd name="T11" fmla="*/ 324 h 376"/>
                    <a:gd name="T12" fmla="*/ 1041 w 1041"/>
                    <a:gd name="T13" fmla="*/ 338 h 376"/>
                    <a:gd name="T14" fmla="*/ 1041 w 1041"/>
                    <a:gd name="T15" fmla="*/ 376 h 376"/>
                    <a:gd name="T16" fmla="*/ 0 w 1041"/>
                    <a:gd name="T17" fmla="*/ 37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1" h="376">
                      <a:moveTo>
                        <a:pt x="0" y="376"/>
                      </a:moveTo>
                      <a:lnTo>
                        <a:pt x="0" y="338"/>
                      </a:lnTo>
                      <a:lnTo>
                        <a:pt x="120" y="324"/>
                      </a:lnTo>
                      <a:lnTo>
                        <a:pt x="206" y="0"/>
                      </a:lnTo>
                      <a:lnTo>
                        <a:pt x="833" y="0"/>
                      </a:lnTo>
                      <a:lnTo>
                        <a:pt x="918" y="324"/>
                      </a:lnTo>
                      <a:lnTo>
                        <a:pt x="1041" y="338"/>
                      </a:lnTo>
                      <a:lnTo>
                        <a:pt x="1041" y="376"/>
                      </a:lnTo>
                      <a:lnTo>
                        <a:pt x="0" y="3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Oval 9"/>
                <p:cNvSpPr>
                  <a:spLocks noChangeArrowheads="1"/>
                </p:cNvSpPr>
                <p:nvPr/>
              </p:nvSpPr>
              <p:spPr bwMode="auto">
                <a:xfrm>
                  <a:off x="1793" y="882"/>
                  <a:ext cx="30" cy="33"/>
                </a:xfrm>
                <a:prstGeom prst="ellipse">
                  <a:avLst/>
                </a:prstGeom>
                <a:solidFill>
                  <a:srgbClr val="E9E9E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Rectangle 10"/>
                <p:cNvSpPr>
                  <a:spLocks noChangeArrowheads="1"/>
                </p:cNvSpPr>
                <p:nvPr/>
              </p:nvSpPr>
              <p:spPr bwMode="auto">
                <a:xfrm>
                  <a:off x="318" y="960"/>
                  <a:ext cx="2919" cy="1639"/>
                </a:xfrm>
                <a:prstGeom prst="rect">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4" name="Freeform 11"/>
                <p:cNvSpPr/>
                <p:nvPr/>
              </p:nvSpPr>
              <p:spPr bwMode="auto">
                <a:xfrm>
                  <a:off x="1478" y="2993"/>
                  <a:ext cx="651" cy="61"/>
                </a:xfrm>
                <a:custGeom>
                  <a:avLst/>
                  <a:gdLst>
                    <a:gd name="T0" fmla="*/ 639 w 651"/>
                    <a:gd name="T1" fmla="*/ 0 h 61"/>
                    <a:gd name="T2" fmla="*/ 12 w 651"/>
                    <a:gd name="T3" fmla="*/ 0 h 61"/>
                    <a:gd name="T4" fmla="*/ 0 w 651"/>
                    <a:gd name="T5" fmla="*/ 61 h 61"/>
                    <a:gd name="T6" fmla="*/ 651 w 651"/>
                    <a:gd name="T7" fmla="*/ 61 h 61"/>
                    <a:gd name="T8" fmla="*/ 639 w 651"/>
                    <a:gd name="T9" fmla="*/ 0 h 61"/>
                  </a:gdLst>
                  <a:ahLst/>
                  <a:cxnLst>
                    <a:cxn ang="0">
                      <a:pos x="T0" y="T1"/>
                    </a:cxn>
                    <a:cxn ang="0">
                      <a:pos x="T2" y="T3"/>
                    </a:cxn>
                    <a:cxn ang="0">
                      <a:pos x="T4" y="T5"/>
                    </a:cxn>
                    <a:cxn ang="0">
                      <a:pos x="T6" y="T7"/>
                    </a:cxn>
                    <a:cxn ang="0">
                      <a:pos x="T8" y="T9"/>
                    </a:cxn>
                  </a:cxnLst>
                  <a:rect l="0" t="0" r="r" b="b"/>
                  <a:pathLst>
                    <a:path w="651" h="61">
                      <a:moveTo>
                        <a:pt x="639" y="0"/>
                      </a:moveTo>
                      <a:lnTo>
                        <a:pt x="12" y="0"/>
                      </a:lnTo>
                      <a:lnTo>
                        <a:pt x="0" y="61"/>
                      </a:lnTo>
                      <a:lnTo>
                        <a:pt x="651" y="61"/>
                      </a:lnTo>
                      <a:lnTo>
                        <a:pt x="639" y="0"/>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2"/>
                <p:cNvSpPr/>
                <p:nvPr/>
              </p:nvSpPr>
              <p:spPr bwMode="auto">
                <a:xfrm>
                  <a:off x="1478" y="2993"/>
                  <a:ext cx="651" cy="61"/>
                </a:xfrm>
                <a:custGeom>
                  <a:avLst/>
                  <a:gdLst>
                    <a:gd name="T0" fmla="*/ 639 w 651"/>
                    <a:gd name="T1" fmla="*/ 0 h 61"/>
                    <a:gd name="T2" fmla="*/ 12 w 651"/>
                    <a:gd name="T3" fmla="*/ 0 h 61"/>
                    <a:gd name="T4" fmla="*/ 0 w 651"/>
                    <a:gd name="T5" fmla="*/ 61 h 61"/>
                    <a:gd name="T6" fmla="*/ 651 w 651"/>
                    <a:gd name="T7" fmla="*/ 61 h 61"/>
                    <a:gd name="T8" fmla="*/ 639 w 651"/>
                    <a:gd name="T9" fmla="*/ 0 h 61"/>
                  </a:gdLst>
                  <a:ahLst/>
                  <a:cxnLst>
                    <a:cxn ang="0">
                      <a:pos x="T0" y="T1"/>
                    </a:cxn>
                    <a:cxn ang="0">
                      <a:pos x="T2" y="T3"/>
                    </a:cxn>
                    <a:cxn ang="0">
                      <a:pos x="T4" y="T5"/>
                    </a:cxn>
                    <a:cxn ang="0">
                      <a:pos x="T6" y="T7"/>
                    </a:cxn>
                    <a:cxn ang="0">
                      <a:pos x="T8" y="T9"/>
                    </a:cxn>
                  </a:cxnLst>
                  <a:rect l="0" t="0" r="r" b="b"/>
                  <a:pathLst>
                    <a:path w="651" h="61">
                      <a:moveTo>
                        <a:pt x="639" y="0"/>
                      </a:moveTo>
                      <a:lnTo>
                        <a:pt x="12" y="0"/>
                      </a:lnTo>
                      <a:lnTo>
                        <a:pt x="0" y="61"/>
                      </a:lnTo>
                      <a:lnTo>
                        <a:pt x="651" y="61"/>
                      </a:lnTo>
                      <a:lnTo>
                        <a:pt x="6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7" name="图片 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13773" y="2623870"/>
                <a:ext cx="4185139" cy="2520208"/>
              </a:xfrm>
              <a:prstGeom prst="rect">
                <a:avLst/>
              </a:prstGeom>
            </p:spPr>
          </p:pic>
        </p:grpSp>
        <p:sp>
          <p:nvSpPr>
            <p:cNvPr id="4" name="同心圆 3"/>
            <p:cNvSpPr/>
            <p:nvPr/>
          </p:nvSpPr>
          <p:spPr>
            <a:xfrm>
              <a:off x="2892923" y="5500243"/>
              <a:ext cx="247650" cy="247650"/>
            </a:xfrm>
            <a:prstGeom prst="donut">
              <a:avLst>
                <a:gd name="adj" fmla="val 703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椭圆 4"/>
            <p:cNvSpPr/>
            <p:nvPr/>
          </p:nvSpPr>
          <p:spPr>
            <a:xfrm>
              <a:off x="2947469" y="5554789"/>
              <a:ext cx="138557" cy="1385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 name="表格 15"/>
          <p:cNvGraphicFramePr>
            <a:graphicFrameLocks noGrp="1"/>
          </p:cNvGraphicFramePr>
          <p:nvPr/>
        </p:nvGraphicFramePr>
        <p:xfrm>
          <a:off x="6471285" y="2072005"/>
          <a:ext cx="5144770" cy="3596640"/>
        </p:xfrm>
        <a:graphic>
          <a:graphicData uri="http://schemas.openxmlformats.org/drawingml/2006/table">
            <a:tbl>
              <a:tblPr firstRow="1" bandRow="1">
                <a:tableStyleId>{5C22544A-7EE6-4342-B048-85BDC9FD1C3A}</a:tableStyleId>
              </a:tblPr>
              <a:tblGrid>
                <a:gridCol w="785495"/>
                <a:gridCol w="3573780"/>
                <a:gridCol w="785495"/>
              </a:tblGrid>
              <a:tr h="833755">
                <a:tc>
                  <a:txBody>
                    <a:bodyPr/>
                    <a:lstStyle/>
                    <a:p>
                      <a:endParaRPr lang="zh-CN" alt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4657F"/>
                    </a:solidFill>
                  </a:tcPr>
                </a:tc>
                <a:tc gridSpan="2">
                  <a:txBody>
                    <a:bodyPr/>
                    <a:lstStyle/>
                    <a:p>
                      <a:endParaRPr lang="zh-CN" altLang="en-US" dirty="0"/>
                    </a:p>
                  </a:txBody>
                  <a:tcPr>
                    <a:lnL w="12700" cmpd="sng">
                      <a:noFill/>
                    </a:lnL>
                    <a:lnR w="12700" cmpd="sng">
                      <a:noFill/>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cPr/>
                </a:tc>
              </a:tr>
              <a:tr h="547370">
                <a:tc>
                  <a:txBody>
                    <a:bodyPr/>
                    <a:lstStyle/>
                    <a:p>
                      <a:endParaRPr lang="zh-CN" alt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gridSpan="2">
                  <a:txBody>
                    <a:bodyPr/>
                    <a:lstStyle/>
                    <a:p>
                      <a:endParaRPr lang="zh-CN" altLang="en-US" dirty="0"/>
                    </a:p>
                  </a:txBody>
                  <a:tcPr>
                    <a:lnL w="12700" cmpd="sng">
                      <a:noFill/>
                    </a:lnL>
                    <a:lnR w="12700" cmpd="sng">
                      <a:noFill/>
                    </a:lnR>
                    <a:lnT w="12700" cap="flat" cmpd="sng" algn="ctr">
                      <a:solidFill>
                        <a:schemeClr val="tx1"/>
                      </a:solidFill>
                      <a:prstDash val="sysDot"/>
                      <a:round/>
                      <a:headEnd type="none" w="med" len="med"/>
                      <a:tailEnd type="none" w="med" len="med"/>
                    </a:lnT>
                    <a:lnB w="38100" cmpd="sng">
                      <a:noFill/>
                    </a:lnB>
                    <a:lnTlToBr w="12700" cmpd="sng">
                      <a:noFill/>
                      <a:prstDash val="solid"/>
                    </a:lnTlToBr>
                    <a:lnBlToTr w="12700" cmpd="sng">
                      <a:noFill/>
                      <a:prstDash val="solid"/>
                    </a:lnBlToTr>
                    <a:noFill/>
                  </a:tcPr>
                </a:tc>
                <a:tc hMerge="1">
                  <a:tcPr/>
                </a:tc>
              </a:tr>
              <a:tr h="834390">
                <a:tc gridSpan="2">
                  <a:txBody>
                    <a:bodyPr/>
                    <a:lstStyle/>
                    <a:p>
                      <a:endParaRPr lang="zh-CN" altLang="en-US" dirty="0"/>
                    </a:p>
                  </a:txBody>
                  <a:tcPr>
                    <a:lnL w="12700" cmpd="sng">
                      <a:noFill/>
                    </a:lnL>
                    <a:lnR w="12700" cmpd="sng">
                      <a:noFill/>
                    </a:lnR>
                    <a:lnT w="381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cPr/>
                </a:tc>
                <a:tc>
                  <a:txBody>
                    <a:bodyPr/>
                    <a:lstStyle/>
                    <a:p>
                      <a:endParaRPr lang="zh-CN" altLang="en-US"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8B7566"/>
                    </a:solidFill>
                  </a:tcPr>
                </a:tc>
              </a:tr>
              <a:tr h="547370">
                <a:tc gridSpan="2">
                  <a:txBody>
                    <a:bodyPr/>
                    <a:lstStyle/>
                    <a:p>
                      <a:endParaRPr lang="zh-CN" altLang="en-US" dirty="0"/>
                    </a:p>
                  </a:txBody>
                  <a:tcPr>
                    <a:lnL w="12700" cmpd="sng">
                      <a:noFill/>
                    </a:lnL>
                    <a:lnR w="12700" cmpd="sng">
                      <a:noFill/>
                    </a:lnR>
                    <a:lnT w="12700" cap="flat" cmpd="sng" algn="ctr">
                      <a:solidFill>
                        <a:schemeClr val="tx1"/>
                      </a:solidFill>
                      <a:prstDash val="sysDot"/>
                      <a:round/>
                      <a:headEnd type="none" w="med" len="med"/>
                      <a:tailEnd type="none" w="med" len="med"/>
                    </a:lnT>
                    <a:lnB w="12700" cmpd="sng">
                      <a:noFill/>
                    </a:lnB>
                    <a:lnTlToBr w="12700" cmpd="sng">
                      <a:noFill/>
                      <a:prstDash val="solid"/>
                    </a:lnTlToBr>
                    <a:lnBlToTr w="12700" cmpd="sng">
                      <a:noFill/>
                      <a:prstDash val="solid"/>
                    </a:lnBlToTr>
                    <a:noFill/>
                  </a:tcPr>
                </a:tc>
                <a:tc hMerge="1">
                  <a:tcPr/>
                </a:tc>
                <a:tc>
                  <a:txBody>
                    <a:bodyPr/>
                    <a:lstStyle/>
                    <a:p>
                      <a:endParaRPr lang="zh-CN" altLang="en-US"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r>
              <a:tr h="833755">
                <a:tc>
                  <a:txBody>
                    <a:bodyPr/>
                    <a:lstStyle/>
                    <a:p>
                      <a:endParaRPr lang="zh-CN" altLang="en-US" sz="1800" b="1" kern="1200" dirty="0">
                        <a:solidFill>
                          <a:schemeClr val="lt1"/>
                        </a:solidFill>
                        <a:latin typeface="+mn-lt"/>
                        <a:ea typeface="+mn-ea"/>
                        <a:cs typeface="+mn-cs"/>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729CAC"/>
                    </a:solidFill>
                  </a:tcPr>
                </a:tc>
                <a:tc gridSpan="2">
                  <a:txBody>
                    <a:bodyPr/>
                    <a:lstStyle/>
                    <a:p>
                      <a:endParaRPr lang="zh-CN" altLang="en-US" dirty="0"/>
                    </a:p>
                  </a:txBody>
                  <a:tcPr>
                    <a:lnL w="12700" cmpd="sng">
                      <a:noFill/>
                    </a:lnL>
                    <a:lnR w="12700" cmpd="sng">
                      <a:noFill/>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cPr/>
                </a:tc>
              </a:tr>
            </a:tbl>
          </a:graphicData>
        </a:graphic>
      </p:graphicFrame>
      <p:sp>
        <p:nvSpPr>
          <p:cNvPr id="17" name="Freeform 5"/>
          <p:cNvSpPr>
            <a:spLocks noEditPoints="1"/>
          </p:cNvSpPr>
          <p:nvPr/>
        </p:nvSpPr>
        <p:spPr bwMode="auto">
          <a:xfrm>
            <a:off x="6601240" y="4994226"/>
            <a:ext cx="504000" cy="504000"/>
          </a:xfrm>
          <a:custGeom>
            <a:avLst/>
            <a:gdLst>
              <a:gd name="T0" fmla="*/ 140 w 145"/>
              <a:gd name="T1" fmla="*/ 124 h 144"/>
              <a:gd name="T2" fmla="*/ 106 w 145"/>
              <a:gd name="T3" fmla="*/ 89 h 144"/>
              <a:gd name="T4" fmla="*/ 105 w 145"/>
              <a:gd name="T5" fmla="*/ 88 h 144"/>
              <a:gd name="T6" fmla="*/ 114 w 145"/>
              <a:gd name="T7" fmla="*/ 57 h 144"/>
              <a:gd name="T8" fmla="*/ 57 w 145"/>
              <a:gd name="T9" fmla="*/ 0 h 144"/>
              <a:gd name="T10" fmla="*/ 0 w 145"/>
              <a:gd name="T11" fmla="*/ 57 h 144"/>
              <a:gd name="T12" fmla="*/ 57 w 145"/>
              <a:gd name="T13" fmla="*/ 114 h 144"/>
              <a:gd name="T14" fmla="*/ 88 w 145"/>
              <a:gd name="T15" fmla="*/ 105 h 144"/>
              <a:gd name="T16" fmla="*/ 89 w 145"/>
              <a:gd name="T17" fmla="*/ 106 h 144"/>
              <a:gd name="T18" fmla="*/ 124 w 145"/>
              <a:gd name="T19" fmla="*/ 140 h 144"/>
              <a:gd name="T20" fmla="*/ 132 w 145"/>
              <a:gd name="T21" fmla="*/ 144 h 144"/>
              <a:gd name="T22" fmla="*/ 140 w 145"/>
              <a:gd name="T23" fmla="*/ 140 h 144"/>
              <a:gd name="T24" fmla="*/ 140 w 145"/>
              <a:gd name="T25" fmla="*/ 124 h 144"/>
              <a:gd name="T26" fmla="*/ 57 w 145"/>
              <a:gd name="T27" fmla="*/ 96 h 144"/>
              <a:gd name="T28" fmla="*/ 18 w 145"/>
              <a:gd name="T29" fmla="*/ 57 h 144"/>
              <a:gd name="T30" fmla="*/ 57 w 145"/>
              <a:gd name="T31" fmla="*/ 18 h 144"/>
              <a:gd name="T32" fmla="*/ 96 w 145"/>
              <a:gd name="T33" fmla="*/ 57 h 144"/>
              <a:gd name="T34" fmla="*/ 57 w 145"/>
              <a:gd name="T35"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4">
                <a:moveTo>
                  <a:pt x="140" y="124"/>
                </a:moveTo>
                <a:cubicBezTo>
                  <a:pt x="106" y="89"/>
                  <a:pt x="106" y="89"/>
                  <a:pt x="106" y="89"/>
                </a:cubicBezTo>
                <a:cubicBezTo>
                  <a:pt x="106" y="89"/>
                  <a:pt x="105" y="88"/>
                  <a:pt x="105" y="88"/>
                </a:cubicBezTo>
                <a:cubicBezTo>
                  <a:pt x="111" y="79"/>
                  <a:pt x="114" y="68"/>
                  <a:pt x="114" y="57"/>
                </a:cubicBezTo>
                <a:cubicBezTo>
                  <a:pt x="114" y="26"/>
                  <a:pt x="88" y="0"/>
                  <a:pt x="57" y="0"/>
                </a:cubicBezTo>
                <a:cubicBezTo>
                  <a:pt x="26" y="0"/>
                  <a:pt x="0" y="26"/>
                  <a:pt x="0" y="57"/>
                </a:cubicBezTo>
                <a:cubicBezTo>
                  <a:pt x="0" y="88"/>
                  <a:pt x="26" y="114"/>
                  <a:pt x="57" y="114"/>
                </a:cubicBezTo>
                <a:cubicBezTo>
                  <a:pt x="68" y="114"/>
                  <a:pt x="79" y="111"/>
                  <a:pt x="88" y="105"/>
                </a:cubicBezTo>
                <a:cubicBezTo>
                  <a:pt x="88" y="105"/>
                  <a:pt x="89" y="106"/>
                  <a:pt x="89" y="106"/>
                </a:cubicBezTo>
                <a:cubicBezTo>
                  <a:pt x="124" y="140"/>
                  <a:pt x="124" y="140"/>
                  <a:pt x="124" y="140"/>
                </a:cubicBezTo>
                <a:cubicBezTo>
                  <a:pt x="126" y="143"/>
                  <a:pt x="129" y="144"/>
                  <a:pt x="132" y="144"/>
                </a:cubicBezTo>
                <a:cubicBezTo>
                  <a:pt x="135" y="144"/>
                  <a:pt x="138" y="143"/>
                  <a:pt x="140" y="140"/>
                </a:cubicBezTo>
                <a:cubicBezTo>
                  <a:pt x="145" y="136"/>
                  <a:pt x="145" y="128"/>
                  <a:pt x="140" y="124"/>
                </a:cubicBezTo>
                <a:moveTo>
                  <a:pt x="57" y="96"/>
                </a:moveTo>
                <a:cubicBezTo>
                  <a:pt x="36" y="96"/>
                  <a:pt x="18" y="78"/>
                  <a:pt x="18" y="57"/>
                </a:cubicBezTo>
                <a:cubicBezTo>
                  <a:pt x="18" y="35"/>
                  <a:pt x="36" y="18"/>
                  <a:pt x="57" y="18"/>
                </a:cubicBezTo>
                <a:cubicBezTo>
                  <a:pt x="78" y="18"/>
                  <a:pt x="96" y="35"/>
                  <a:pt x="96" y="57"/>
                </a:cubicBezTo>
                <a:cubicBezTo>
                  <a:pt x="96" y="78"/>
                  <a:pt x="78" y="96"/>
                  <a:pt x="57" y="96"/>
                </a:cubicBezTo>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8" name="Freeform 9"/>
          <p:cNvSpPr>
            <a:spLocks noEditPoints="1"/>
          </p:cNvSpPr>
          <p:nvPr/>
        </p:nvSpPr>
        <p:spPr bwMode="auto">
          <a:xfrm>
            <a:off x="6601240" y="2217874"/>
            <a:ext cx="504000" cy="504000"/>
          </a:xfrm>
          <a:custGeom>
            <a:avLst/>
            <a:gdLst>
              <a:gd name="T0" fmla="*/ 132 w 144"/>
              <a:gd name="T1" fmla="*/ 61 h 144"/>
              <a:gd name="T2" fmla="*/ 121 w 144"/>
              <a:gd name="T3" fmla="*/ 46 h 144"/>
              <a:gd name="T4" fmla="*/ 127 w 144"/>
              <a:gd name="T5" fmla="*/ 33 h 144"/>
              <a:gd name="T6" fmla="*/ 119 w 144"/>
              <a:gd name="T7" fmla="*/ 17 h 144"/>
              <a:gd name="T8" fmla="*/ 106 w 144"/>
              <a:gd name="T9" fmla="*/ 22 h 144"/>
              <a:gd name="T10" fmla="*/ 88 w 144"/>
              <a:gd name="T11" fmla="*/ 19 h 144"/>
              <a:gd name="T12" fmla="*/ 83 w 144"/>
              <a:gd name="T13" fmla="*/ 6 h 144"/>
              <a:gd name="T14" fmla="*/ 66 w 144"/>
              <a:gd name="T15" fmla="*/ 0 h 144"/>
              <a:gd name="T16" fmla="*/ 61 w 144"/>
              <a:gd name="T17" fmla="*/ 12 h 144"/>
              <a:gd name="T18" fmla="*/ 46 w 144"/>
              <a:gd name="T19" fmla="*/ 23 h 144"/>
              <a:gd name="T20" fmla="*/ 33 w 144"/>
              <a:gd name="T21" fmla="*/ 17 h 144"/>
              <a:gd name="T22" fmla="*/ 17 w 144"/>
              <a:gd name="T23" fmla="*/ 25 h 144"/>
              <a:gd name="T24" fmla="*/ 22 w 144"/>
              <a:gd name="T25" fmla="*/ 38 h 144"/>
              <a:gd name="T26" fmla="*/ 19 w 144"/>
              <a:gd name="T27" fmla="*/ 56 h 144"/>
              <a:gd name="T28" fmla="*/ 6 w 144"/>
              <a:gd name="T29" fmla="*/ 61 h 144"/>
              <a:gd name="T30" fmla="*/ 0 w 144"/>
              <a:gd name="T31" fmla="*/ 78 h 144"/>
              <a:gd name="T32" fmla="*/ 12 w 144"/>
              <a:gd name="T33" fmla="*/ 83 h 144"/>
              <a:gd name="T34" fmla="*/ 23 w 144"/>
              <a:gd name="T35" fmla="*/ 98 h 144"/>
              <a:gd name="T36" fmla="*/ 17 w 144"/>
              <a:gd name="T37" fmla="*/ 111 h 144"/>
              <a:gd name="T38" fmla="*/ 25 w 144"/>
              <a:gd name="T39" fmla="*/ 127 h 144"/>
              <a:gd name="T40" fmla="*/ 38 w 144"/>
              <a:gd name="T41" fmla="*/ 122 h 144"/>
              <a:gd name="T42" fmla="*/ 56 w 144"/>
              <a:gd name="T43" fmla="*/ 125 h 144"/>
              <a:gd name="T44" fmla="*/ 61 w 144"/>
              <a:gd name="T45" fmla="*/ 138 h 144"/>
              <a:gd name="T46" fmla="*/ 78 w 144"/>
              <a:gd name="T47" fmla="*/ 144 h 144"/>
              <a:gd name="T48" fmla="*/ 83 w 144"/>
              <a:gd name="T49" fmla="*/ 132 h 144"/>
              <a:gd name="T50" fmla="*/ 98 w 144"/>
              <a:gd name="T51" fmla="*/ 121 h 144"/>
              <a:gd name="T52" fmla="*/ 111 w 144"/>
              <a:gd name="T53" fmla="*/ 127 h 144"/>
              <a:gd name="T54" fmla="*/ 127 w 144"/>
              <a:gd name="T55" fmla="*/ 119 h 144"/>
              <a:gd name="T56" fmla="*/ 122 w 144"/>
              <a:gd name="T57" fmla="*/ 106 h 144"/>
              <a:gd name="T58" fmla="*/ 125 w 144"/>
              <a:gd name="T59" fmla="*/ 88 h 144"/>
              <a:gd name="T60" fmla="*/ 138 w 144"/>
              <a:gd name="T61" fmla="*/ 83 h 144"/>
              <a:gd name="T62" fmla="*/ 144 w 144"/>
              <a:gd name="T63" fmla="*/ 66 h 144"/>
              <a:gd name="T64" fmla="*/ 100 w 144"/>
              <a:gd name="T65" fmla="*/ 72 h 144"/>
              <a:gd name="T66" fmla="*/ 44 w 144"/>
              <a:gd name="T67" fmla="*/ 72 h 144"/>
              <a:gd name="T68" fmla="*/ 100 w 144"/>
              <a:gd name="T69"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44">
                <a:moveTo>
                  <a:pt x="138" y="61"/>
                </a:moveTo>
                <a:cubicBezTo>
                  <a:pt x="132" y="61"/>
                  <a:pt x="132" y="61"/>
                  <a:pt x="132" y="61"/>
                </a:cubicBezTo>
                <a:cubicBezTo>
                  <a:pt x="129" y="61"/>
                  <a:pt x="126" y="59"/>
                  <a:pt x="125" y="56"/>
                </a:cubicBezTo>
                <a:cubicBezTo>
                  <a:pt x="121" y="46"/>
                  <a:pt x="121" y="46"/>
                  <a:pt x="121" y="46"/>
                </a:cubicBezTo>
                <a:cubicBezTo>
                  <a:pt x="119" y="44"/>
                  <a:pt x="120" y="40"/>
                  <a:pt x="122" y="38"/>
                </a:cubicBezTo>
                <a:cubicBezTo>
                  <a:pt x="127" y="33"/>
                  <a:pt x="127" y="33"/>
                  <a:pt x="127" y="33"/>
                </a:cubicBezTo>
                <a:cubicBezTo>
                  <a:pt x="129" y="31"/>
                  <a:pt x="129" y="27"/>
                  <a:pt x="127" y="25"/>
                </a:cubicBezTo>
                <a:cubicBezTo>
                  <a:pt x="119" y="17"/>
                  <a:pt x="119" y="17"/>
                  <a:pt x="119" y="17"/>
                </a:cubicBezTo>
                <a:cubicBezTo>
                  <a:pt x="117" y="15"/>
                  <a:pt x="113" y="15"/>
                  <a:pt x="111" y="17"/>
                </a:cubicBezTo>
                <a:cubicBezTo>
                  <a:pt x="106" y="22"/>
                  <a:pt x="106" y="22"/>
                  <a:pt x="106" y="22"/>
                </a:cubicBezTo>
                <a:cubicBezTo>
                  <a:pt x="104" y="24"/>
                  <a:pt x="100" y="25"/>
                  <a:pt x="98" y="23"/>
                </a:cubicBezTo>
                <a:cubicBezTo>
                  <a:pt x="88" y="19"/>
                  <a:pt x="88" y="19"/>
                  <a:pt x="88" y="19"/>
                </a:cubicBezTo>
                <a:cubicBezTo>
                  <a:pt x="85" y="18"/>
                  <a:pt x="83" y="15"/>
                  <a:pt x="83" y="12"/>
                </a:cubicBezTo>
                <a:cubicBezTo>
                  <a:pt x="83" y="6"/>
                  <a:pt x="83" y="6"/>
                  <a:pt x="83" y="6"/>
                </a:cubicBezTo>
                <a:cubicBezTo>
                  <a:pt x="83" y="2"/>
                  <a:pt x="81" y="0"/>
                  <a:pt x="78" y="0"/>
                </a:cubicBezTo>
                <a:cubicBezTo>
                  <a:pt x="66" y="0"/>
                  <a:pt x="66" y="0"/>
                  <a:pt x="66" y="0"/>
                </a:cubicBezTo>
                <a:cubicBezTo>
                  <a:pt x="63" y="0"/>
                  <a:pt x="61" y="2"/>
                  <a:pt x="61" y="6"/>
                </a:cubicBezTo>
                <a:cubicBezTo>
                  <a:pt x="61" y="12"/>
                  <a:pt x="61" y="12"/>
                  <a:pt x="61" y="12"/>
                </a:cubicBezTo>
                <a:cubicBezTo>
                  <a:pt x="61" y="15"/>
                  <a:pt x="59" y="18"/>
                  <a:pt x="56" y="19"/>
                </a:cubicBezTo>
                <a:cubicBezTo>
                  <a:pt x="46" y="23"/>
                  <a:pt x="46" y="23"/>
                  <a:pt x="46" y="23"/>
                </a:cubicBezTo>
                <a:cubicBezTo>
                  <a:pt x="44" y="25"/>
                  <a:pt x="40" y="24"/>
                  <a:pt x="38" y="22"/>
                </a:cubicBezTo>
                <a:cubicBezTo>
                  <a:pt x="33" y="17"/>
                  <a:pt x="33" y="17"/>
                  <a:pt x="33" y="17"/>
                </a:cubicBezTo>
                <a:cubicBezTo>
                  <a:pt x="31" y="15"/>
                  <a:pt x="27" y="15"/>
                  <a:pt x="25" y="17"/>
                </a:cubicBezTo>
                <a:cubicBezTo>
                  <a:pt x="17" y="25"/>
                  <a:pt x="17" y="25"/>
                  <a:pt x="17" y="25"/>
                </a:cubicBezTo>
                <a:cubicBezTo>
                  <a:pt x="15" y="27"/>
                  <a:pt x="15" y="31"/>
                  <a:pt x="17" y="33"/>
                </a:cubicBezTo>
                <a:cubicBezTo>
                  <a:pt x="22" y="38"/>
                  <a:pt x="22" y="38"/>
                  <a:pt x="22" y="38"/>
                </a:cubicBezTo>
                <a:cubicBezTo>
                  <a:pt x="24" y="40"/>
                  <a:pt x="25" y="44"/>
                  <a:pt x="23" y="46"/>
                </a:cubicBezTo>
                <a:cubicBezTo>
                  <a:pt x="19" y="56"/>
                  <a:pt x="19" y="56"/>
                  <a:pt x="19" y="56"/>
                </a:cubicBezTo>
                <a:cubicBezTo>
                  <a:pt x="18" y="59"/>
                  <a:pt x="15" y="61"/>
                  <a:pt x="12" y="61"/>
                </a:cubicBezTo>
                <a:cubicBezTo>
                  <a:pt x="6" y="61"/>
                  <a:pt x="6" y="61"/>
                  <a:pt x="6" y="61"/>
                </a:cubicBezTo>
                <a:cubicBezTo>
                  <a:pt x="2" y="61"/>
                  <a:pt x="0" y="63"/>
                  <a:pt x="0" y="66"/>
                </a:cubicBezTo>
                <a:cubicBezTo>
                  <a:pt x="0" y="78"/>
                  <a:pt x="0" y="78"/>
                  <a:pt x="0" y="78"/>
                </a:cubicBezTo>
                <a:cubicBezTo>
                  <a:pt x="0" y="81"/>
                  <a:pt x="2" y="83"/>
                  <a:pt x="6" y="83"/>
                </a:cubicBezTo>
                <a:cubicBezTo>
                  <a:pt x="12" y="83"/>
                  <a:pt x="12" y="83"/>
                  <a:pt x="12" y="83"/>
                </a:cubicBezTo>
                <a:cubicBezTo>
                  <a:pt x="15" y="83"/>
                  <a:pt x="18" y="85"/>
                  <a:pt x="19" y="88"/>
                </a:cubicBezTo>
                <a:cubicBezTo>
                  <a:pt x="23" y="98"/>
                  <a:pt x="23" y="98"/>
                  <a:pt x="23" y="98"/>
                </a:cubicBezTo>
                <a:cubicBezTo>
                  <a:pt x="25" y="100"/>
                  <a:pt x="24" y="104"/>
                  <a:pt x="22" y="106"/>
                </a:cubicBezTo>
                <a:cubicBezTo>
                  <a:pt x="17" y="111"/>
                  <a:pt x="17" y="111"/>
                  <a:pt x="17" y="111"/>
                </a:cubicBezTo>
                <a:cubicBezTo>
                  <a:pt x="15" y="113"/>
                  <a:pt x="15" y="117"/>
                  <a:pt x="17" y="119"/>
                </a:cubicBezTo>
                <a:cubicBezTo>
                  <a:pt x="25" y="127"/>
                  <a:pt x="25" y="127"/>
                  <a:pt x="25" y="127"/>
                </a:cubicBezTo>
                <a:cubicBezTo>
                  <a:pt x="27" y="129"/>
                  <a:pt x="31" y="129"/>
                  <a:pt x="33" y="127"/>
                </a:cubicBezTo>
                <a:cubicBezTo>
                  <a:pt x="38" y="122"/>
                  <a:pt x="38" y="122"/>
                  <a:pt x="38" y="122"/>
                </a:cubicBezTo>
                <a:cubicBezTo>
                  <a:pt x="40" y="120"/>
                  <a:pt x="44" y="119"/>
                  <a:pt x="46" y="121"/>
                </a:cubicBezTo>
                <a:cubicBezTo>
                  <a:pt x="56" y="125"/>
                  <a:pt x="56" y="125"/>
                  <a:pt x="56" y="125"/>
                </a:cubicBezTo>
                <a:cubicBezTo>
                  <a:pt x="59" y="126"/>
                  <a:pt x="61" y="129"/>
                  <a:pt x="61" y="132"/>
                </a:cubicBezTo>
                <a:cubicBezTo>
                  <a:pt x="61" y="138"/>
                  <a:pt x="61" y="138"/>
                  <a:pt x="61" y="138"/>
                </a:cubicBezTo>
                <a:cubicBezTo>
                  <a:pt x="61" y="142"/>
                  <a:pt x="63" y="144"/>
                  <a:pt x="66" y="144"/>
                </a:cubicBezTo>
                <a:cubicBezTo>
                  <a:pt x="78" y="144"/>
                  <a:pt x="78" y="144"/>
                  <a:pt x="78" y="144"/>
                </a:cubicBezTo>
                <a:cubicBezTo>
                  <a:pt x="81" y="144"/>
                  <a:pt x="83" y="142"/>
                  <a:pt x="83" y="138"/>
                </a:cubicBezTo>
                <a:cubicBezTo>
                  <a:pt x="83" y="132"/>
                  <a:pt x="83" y="132"/>
                  <a:pt x="83" y="132"/>
                </a:cubicBezTo>
                <a:cubicBezTo>
                  <a:pt x="83" y="129"/>
                  <a:pt x="85" y="126"/>
                  <a:pt x="88" y="125"/>
                </a:cubicBezTo>
                <a:cubicBezTo>
                  <a:pt x="98" y="121"/>
                  <a:pt x="98" y="121"/>
                  <a:pt x="98" y="121"/>
                </a:cubicBezTo>
                <a:cubicBezTo>
                  <a:pt x="100" y="119"/>
                  <a:pt x="104" y="120"/>
                  <a:pt x="106" y="122"/>
                </a:cubicBezTo>
                <a:cubicBezTo>
                  <a:pt x="111" y="127"/>
                  <a:pt x="111" y="127"/>
                  <a:pt x="111" y="127"/>
                </a:cubicBezTo>
                <a:cubicBezTo>
                  <a:pt x="113" y="129"/>
                  <a:pt x="117" y="129"/>
                  <a:pt x="119" y="127"/>
                </a:cubicBezTo>
                <a:cubicBezTo>
                  <a:pt x="127" y="119"/>
                  <a:pt x="127" y="119"/>
                  <a:pt x="127" y="119"/>
                </a:cubicBezTo>
                <a:cubicBezTo>
                  <a:pt x="129" y="117"/>
                  <a:pt x="129" y="113"/>
                  <a:pt x="127" y="111"/>
                </a:cubicBezTo>
                <a:cubicBezTo>
                  <a:pt x="122" y="106"/>
                  <a:pt x="122" y="106"/>
                  <a:pt x="122" y="106"/>
                </a:cubicBezTo>
                <a:cubicBezTo>
                  <a:pt x="120" y="104"/>
                  <a:pt x="119" y="100"/>
                  <a:pt x="121" y="98"/>
                </a:cubicBezTo>
                <a:cubicBezTo>
                  <a:pt x="125" y="88"/>
                  <a:pt x="125" y="88"/>
                  <a:pt x="125" y="88"/>
                </a:cubicBezTo>
                <a:cubicBezTo>
                  <a:pt x="126" y="85"/>
                  <a:pt x="129" y="83"/>
                  <a:pt x="132" y="83"/>
                </a:cubicBezTo>
                <a:cubicBezTo>
                  <a:pt x="138" y="83"/>
                  <a:pt x="138" y="83"/>
                  <a:pt x="138" y="83"/>
                </a:cubicBezTo>
                <a:cubicBezTo>
                  <a:pt x="142" y="83"/>
                  <a:pt x="144" y="81"/>
                  <a:pt x="144" y="78"/>
                </a:cubicBezTo>
                <a:cubicBezTo>
                  <a:pt x="144" y="66"/>
                  <a:pt x="144" y="66"/>
                  <a:pt x="144" y="66"/>
                </a:cubicBezTo>
                <a:cubicBezTo>
                  <a:pt x="144" y="63"/>
                  <a:pt x="142" y="61"/>
                  <a:pt x="138" y="61"/>
                </a:cubicBezTo>
                <a:moveTo>
                  <a:pt x="100" y="72"/>
                </a:moveTo>
                <a:cubicBezTo>
                  <a:pt x="100" y="87"/>
                  <a:pt x="87" y="100"/>
                  <a:pt x="72" y="100"/>
                </a:cubicBezTo>
                <a:cubicBezTo>
                  <a:pt x="57" y="100"/>
                  <a:pt x="44" y="87"/>
                  <a:pt x="44" y="72"/>
                </a:cubicBezTo>
                <a:cubicBezTo>
                  <a:pt x="44" y="57"/>
                  <a:pt x="57" y="44"/>
                  <a:pt x="72" y="44"/>
                </a:cubicBezTo>
                <a:cubicBezTo>
                  <a:pt x="87" y="44"/>
                  <a:pt x="100" y="57"/>
                  <a:pt x="100" y="72"/>
                </a:cubicBezTo>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19" name="Group 12"/>
          <p:cNvGrpSpPr/>
          <p:nvPr/>
        </p:nvGrpSpPr>
        <p:grpSpPr bwMode="auto">
          <a:xfrm>
            <a:off x="10978831" y="3634014"/>
            <a:ext cx="522500" cy="468000"/>
            <a:chOff x="4638" y="1688"/>
            <a:chExt cx="418" cy="361"/>
          </a:xfrm>
          <a:solidFill>
            <a:schemeClr val="bg1"/>
          </a:solidFill>
        </p:grpSpPr>
        <p:sp>
          <p:nvSpPr>
            <p:cNvPr id="20" name="Freeform 13"/>
            <p:cNvSpPr/>
            <p:nvPr/>
          </p:nvSpPr>
          <p:spPr bwMode="auto">
            <a:xfrm>
              <a:off x="4638" y="1782"/>
              <a:ext cx="331" cy="267"/>
            </a:xfrm>
            <a:custGeom>
              <a:avLst/>
              <a:gdLst>
                <a:gd name="T0" fmla="*/ 123 w 138"/>
                <a:gd name="T1" fmla="*/ 83 h 111"/>
                <a:gd name="T2" fmla="*/ 89 w 138"/>
                <a:gd name="T3" fmla="*/ 93 h 111"/>
                <a:gd name="T4" fmla="*/ 85 w 138"/>
                <a:gd name="T5" fmla="*/ 93 h 111"/>
                <a:gd name="T6" fmla="*/ 83 w 138"/>
                <a:gd name="T7" fmla="*/ 92 h 111"/>
                <a:gd name="T8" fmla="*/ 79 w 138"/>
                <a:gd name="T9" fmla="*/ 92 h 111"/>
                <a:gd name="T10" fmla="*/ 77 w 138"/>
                <a:gd name="T11" fmla="*/ 91 h 111"/>
                <a:gd name="T12" fmla="*/ 74 w 138"/>
                <a:gd name="T13" fmla="*/ 91 h 111"/>
                <a:gd name="T14" fmla="*/ 72 w 138"/>
                <a:gd name="T15" fmla="*/ 90 h 111"/>
                <a:gd name="T16" fmla="*/ 68 w 138"/>
                <a:gd name="T17" fmla="*/ 89 h 111"/>
                <a:gd name="T18" fmla="*/ 67 w 138"/>
                <a:gd name="T19" fmla="*/ 88 h 111"/>
                <a:gd name="T20" fmla="*/ 63 w 138"/>
                <a:gd name="T21" fmla="*/ 86 h 111"/>
                <a:gd name="T22" fmla="*/ 63 w 138"/>
                <a:gd name="T23" fmla="*/ 86 h 111"/>
                <a:gd name="T24" fmla="*/ 50 w 138"/>
                <a:gd name="T25" fmla="*/ 76 h 111"/>
                <a:gd name="T26" fmla="*/ 50 w 138"/>
                <a:gd name="T27" fmla="*/ 76 h 111"/>
                <a:gd name="T28" fmla="*/ 46 w 138"/>
                <a:gd name="T29" fmla="*/ 72 h 111"/>
                <a:gd name="T30" fmla="*/ 45 w 138"/>
                <a:gd name="T31" fmla="*/ 71 h 111"/>
                <a:gd name="T32" fmla="*/ 33 w 138"/>
                <a:gd name="T33" fmla="*/ 36 h 111"/>
                <a:gd name="T34" fmla="*/ 48 w 138"/>
                <a:gd name="T35" fmla="*/ 36 h 111"/>
                <a:gd name="T36" fmla="*/ 24 w 138"/>
                <a:gd name="T37" fmla="*/ 0 h 111"/>
                <a:gd name="T38" fmla="*/ 0 w 138"/>
                <a:gd name="T39" fmla="*/ 36 h 111"/>
                <a:gd name="T40" fmla="*/ 15 w 138"/>
                <a:gd name="T41" fmla="*/ 36 h 111"/>
                <a:gd name="T42" fmla="*/ 28 w 138"/>
                <a:gd name="T43" fmla="*/ 78 h 111"/>
                <a:gd name="T44" fmla="*/ 29 w 138"/>
                <a:gd name="T45" fmla="*/ 79 h 111"/>
                <a:gd name="T46" fmla="*/ 31 w 138"/>
                <a:gd name="T47" fmla="*/ 83 h 111"/>
                <a:gd name="T48" fmla="*/ 32 w 138"/>
                <a:gd name="T49" fmla="*/ 84 h 111"/>
                <a:gd name="T50" fmla="*/ 37 w 138"/>
                <a:gd name="T51" fmla="*/ 89 h 111"/>
                <a:gd name="T52" fmla="*/ 37 w 138"/>
                <a:gd name="T53" fmla="*/ 89 h 111"/>
                <a:gd name="T54" fmla="*/ 54 w 138"/>
                <a:gd name="T55" fmla="*/ 102 h 111"/>
                <a:gd name="T56" fmla="*/ 54 w 138"/>
                <a:gd name="T57" fmla="*/ 102 h 111"/>
                <a:gd name="T58" fmla="*/ 60 w 138"/>
                <a:gd name="T59" fmla="*/ 105 h 111"/>
                <a:gd name="T60" fmla="*/ 61 w 138"/>
                <a:gd name="T61" fmla="*/ 105 h 111"/>
                <a:gd name="T62" fmla="*/ 66 w 138"/>
                <a:gd name="T63" fmla="*/ 107 h 111"/>
                <a:gd name="T64" fmla="*/ 68 w 138"/>
                <a:gd name="T65" fmla="*/ 108 h 111"/>
                <a:gd name="T66" fmla="*/ 73 w 138"/>
                <a:gd name="T67" fmla="*/ 109 h 111"/>
                <a:gd name="T68" fmla="*/ 76 w 138"/>
                <a:gd name="T69" fmla="*/ 110 h 111"/>
                <a:gd name="T70" fmla="*/ 77 w 138"/>
                <a:gd name="T71" fmla="*/ 110 h 111"/>
                <a:gd name="T72" fmla="*/ 81 w 138"/>
                <a:gd name="T73" fmla="*/ 110 h 111"/>
                <a:gd name="T74" fmla="*/ 83 w 138"/>
                <a:gd name="T75" fmla="*/ 111 h 111"/>
                <a:gd name="T76" fmla="*/ 90 w 138"/>
                <a:gd name="T77" fmla="*/ 111 h 111"/>
                <a:gd name="T78" fmla="*/ 133 w 138"/>
                <a:gd name="T79" fmla="*/ 97 h 111"/>
                <a:gd name="T80" fmla="*/ 135 w 138"/>
                <a:gd name="T81" fmla="*/ 85 h 111"/>
                <a:gd name="T82" fmla="*/ 123 w 138"/>
                <a:gd name="T83" fmla="*/ 8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8" h="111">
                  <a:moveTo>
                    <a:pt x="123" y="83"/>
                  </a:moveTo>
                  <a:cubicBezTo>
                    <a:pt x="113" y="90"/>
                    <a:pt x="101" y="93"/>
                    <a:pt x="89" y="93"/>
                  </a:cubicBezTo>
                  <a:cubicBezTo>
                    <a:pt x="88" y="93"/>
                    <a:pt x="86" y="93"/>
                    <a:pt x="85" y="93"/>
                  </a:cubicBezTo>
                  <a:cubicBezTo>
                    <a:pt x="84" y="93"/>
                    <a:pt x="83" y="93"/>
                    <a:pt x="83" y="92"/>
                  </a:cubicBezTo>
                  <a:cubicBezTo>
                    <a:pt x="82" y="92"/>
                    <a:pt x="80" y="92"/>
                    <a:pt x="79" y="92"/>
                  </a:cubicBezTo>
                  <a:cubicBezTo>
                    <a:pt x="78" y="92"/>
                    <a:pt x="78" y="92"/>
                    <a:pt x="77" y="91"/>
                  </a:cubicBezTo>
                  <a:cubicBezTo>
                    <a:pt x="76" y="91"/>
                    <a:pt x="75" y="91"/>
                    <a:pt x="74" y="91"/>
                  </a:cubicBezTo>
                  <a:cubicBezTo>
                    <a:pt x="73" y="90"/>
                    <a:pt x="72" y="90"/>
                    <a:pt x="72" y="90"/>
                  </a:cubicBezTo>
                  <a:cubicBezTo>
                    <a:pt x="71" y="90"/>
                    <a:pt x="69" y="89"/>
                    <a:pt x="68" y="89"/>
                  </a:cubicBezTo>
                  <a:cubicBezTo>
                    <a:pt x="68" y="88"/>
                    <a:pt x="68" y="88"/>
                    <a:pt x="67" y="88"/>
                  </a:cubicBezTo>
                  <a:cubicBezTo>
                    <a:pt x="66" y="88"/>
                    <a:pt x="64" y="87"/>
                    <a:pt x="63" y="86"/>
                  </a:cubicBezTo>
                  <a:cubicBezTo>
                    <a:pt x="63" y="86"/>
                    <a:pt x="63" y="86"/>
                    <a:pt x="63" y="86"/>
                  </a:cubicBezTo>
                  <a:cubicBezTo>
                    <a:pt x="58" y="83"/>
                    <a:pt x="54" y="80"/>
                    <a:pt x="50" y="76"/>
                  </a:cubicBezTo>
                  <a:cubicBezTo>
                    <a:pt x="50" y="76"/>
                    <a:pt x="50" y="76"/>
                    <a:pt x="50" y="76"/>
                  </a:cubicBezTo>
                  <a:cubicBezTo>
                    <a:pt x="48" y="75"/>
                    <a:pt x="47" y="74"/>
                    <a:pt x="46" y="72"/>
                  </a:cubicBezTo>
                  <a:cubicBezTo>
                    <a:pt x="46" y="72"/>
                    <a:pt x="46" y="72"/>
                    <a:pt x="45" y="71"/>
                  </a:cubicBezTo>
                  <a:cubicBezTo>
                    <a:pt x="38" y="62"/>
                    <a:pt x="33" y="49"/>
                    <a:pt x="33" y="36"/>
                  </a:cubicBezTo>
                  <a:cubicBezTo>
                    <a:pt x="48" y="36"/>
                    <a:pt x="48" y="36"/>
                    <a:pt x="48" y="36"/>
                  </a:cubicBezTo>
                  <a:cubicBezTo>
                    <a:pt x="24" y="0"/>
                    <a:pt x="24" y="0"/>
                    <a:pt x="24" y="0"/>
                  </a:cubicBezTo>
                  <a:cubicBezTo>
                    <a:pt x="0" y="36"/>
                    <a:pt x="0" y="36"/>
                    <a:pt x="0" y="36"/>
                  </a:cubicBezTo>
                  <a:cubicBezTo>
                    <a:pt x="15" y="36"/>
                    <a:pt x="15" y="36"/>
                    <a:pt x="15" y="36"/>
                  </a:cubicBezTo>
                  <a:cubicBezTo>
                    <a:pt x="15" y="52"/>
                    <a:pt x="20" y="66"/>
                    <a:pt x="28" y="78"/>
                  </a:cubicBezTo>
                  <a:cubicBezTo>
                    <a:pt x="28" y="79"/>
                    <a:pt x="28" y="79"/>
                    <a:pt x="29" y="79"/>
                  </a:cubicBezTo>
                  <a:cubicBezTo>
                    <a:pt x="29" y="80"/>
                    <a:pt x="30" y="81"/>
                    <a:pt x="31" y="83"/>
                  </a:cubicBezTo>
                  <a:cubicBezTo>
                    <a:pt x="32" y="83"/>
                    <a:pt x="32" y="83"/>
                    <a:pt x="32" y="84"/>
                  </a:cubicBezTo>
                  <a:cubicBezTo>
                    <a:pt x="34" y="86"/>
                    <a:pt x="35" y="87"/>
                    <a:pt x="37" y="89"/>
                  </a:cubicBezTo>
                  <a:cubicBezTo>
                    <a:pt x="37" y="89"/>
                    <a:pt x="37" y="89"/>
                    <a:pt x="37" y="89"/>
                  </a:cubicBezTo>
                  <a:cubicBezTo>
                    <a:pt x="42" y="94"/>
                    <a:pt x="48" y="98"/>
                    <a:pt x="54" y="102"/>
                  </a:cubicBezTo>
                  <a:cubicBezTo>
                    <a:pt x="54" y="102"/>
                    <a:pt x="54" y="102"/>
                    <a:pt x="54" y="102"/>
                  </a:cubicBezTo>
                  <a:cubicBezTo>
                    <a:pt x="56" y="103"/>
                    <a:pt x="58" y="104"/>
                    <a:pt x="60" y="105"/>
                  </a:cubicBezTo>
                  <a:cubicBezTo>
                    <a:pt x="60" y="105"/>
                    <a:pt x="61" y="105"/>
                    <a:pt x="61" y="105"/>
                  </a:cubicBezTo>
                  <a:cubicBezTo>
                    <a:pt x="63" y="106"/>
                    <a:pt x="64" y="106"/>
                    <a:pt x="66" y="107"/>
                  </a:cubicBezTo>
                  <a:cubicBezTo>
                    <a:pt x="67" y="107"/>
                    <a:pt x="68" y="108"/>
                    <a:pt x="68" y="108"/>
                  </a:cubicBezTo>
                  <a:cubicBezTo>
                    <a:pt x="70" y="108"/>
                    <a:pt x="71" y="109"/>
                    <a:pt x="73" y="109"/>
                  </a:cubicBezTo>
                  <a:cubicBezTo>
                    <a:pt x="74" y="109"/>
                    <a:pt x="75" y="109"/>
                    <a:pt x="76" y="110"/>
                  </a:cubicBezTo>
                  <a:cubicBezTo>
                    <a:pt x="76" y="110"/>
                    <a:pt x="77" y="110"/>
                    <a:pt x="77" y="110"/>
                  </a:cubicBezTo>
                  <a:cubicBezTo>
                    <a:pt x="78" y="110"/>
                    <a:pt x="80" y="110"/>
                    <a:pt x="81" y="110"/>
                  </a:cubicBezTo>
                  <a:cubicBezTo>
                    <a:pt x="82" y="110"/>
                    <a:pt x="82" y="111"/>
                    <a:pt x="83" y="111"/>
                  </a:cubicBezTo>
                  <a:cubicBezTo>
                    <a:pt x="85" y="111"/>
                    <a:pt x="88" y="111"/>
                    <a:pt x="90" y="111"/>
                  </a:cubicBezTo>
                  <a:cubicBezTo>
                    <a:pt x="105" y="111"/>
                    <a:pt x="120" y="106"/>
                    <a:pt x="133" y="97"/>
                  </a:cubicBezTo>
                  <a:cubicBezTo>
                    <a:pt x="137" y="95"/>
                    <a:pt x="138" y="89"/>
                    <a:pt x="135" y="85"/>
                  </a:cubicBezTo>
                  <a:cubicBezTo>
                    <a:pt x="132" y="81"/>
                    <a:pt x="127" y="80"/>
                    <a:pt x="123" y="83"/>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4"/>
            <p:cNvSpPr/>
            <p:nvPr/>
          </p:nvSpPr>
          <p:spPr bwMode="auto">
            <a:xfrm>
              <a:off x="4739" y="1688"/>
              <a:ext cx="317" cy="267"/>
            </a:xfrm>
            <a:custGeom>
              <a:avLst/>
              <a:gdLst>
                <a:gd name="T0" fmla="*/ 123 w 138"/>
                <a:gd name="T1" fmla="*/ 75 h 111"/>
                <a:gd name="T2" fmla="*/ 110 w 138"/>
                <a:gd name="T3" fmla="*/ 33 h 111"/>
                <a:gd name="T4" fmla="*/ 109 w 138"/>
                <a:gd name="T5" fmla="*/ 32 h 111"/>
                <a:gd name="T6" fmla="*/ 106 w 138"/>
                <a:gd name="T7" fmla="*/ 28 h 111"/>
                <a:gd name="T8" fmla="*/ 106 w 138"/>
                <a:gd name="T9" fmla="*/ 27 h 111"/>
                <a:gd name="T10" fmla="*/ 78 w 138"/>
                <a:gd name="T11" fmla="*/ 6 h 111"/>
                <a:gd name="T12" fmla="*/ 77 w 138"/>
                <a:gd name="T13" fmla="*/ 6 h 111"/>
                <a:gd name="T14" fmla="*/ 72 w 138"/>
                <a:gd name="T15" fmla="*/ 4 h 111"/>
                <a:gd name="T16" fmla="*/ 70 w 138"/>
                <a:gd name="T17" fmla="*/ 3 h 111"/>
                <a:gd name="T18" fmla="*/ 65 w 138"/>
                <a:gd name="T19" fmla="*/ 2 h 111"/>
                <a:gd name="T20" fmla="*/ 62 w 138"/>
                <a:gd name="T21" fmla="*/ 1 h 111"/>
                <a:gd name="T22" fmla="*/ 61 w 138"/>
                <a:gd name="T23" fmla="*/ 1 h 111"/>
                <a:gd name="T24" fmla="*/ 57 w 138"/>
                <a:gd name="T25" fmla="*/ 1 h 111"/>
                <a:gd name="T26" fmla="*/ 55 w 138"/>
                <a:gd name="T27" fmla="*/ 0 h 111"/>
                <a:gd name="T28" fmla="*/ 49 w 138"/>
                <a:gd name="T29" fmla="*/ 0 h 111"/>
                <a:gd name="T30" fmla="*/ 48 w 138"/>
                <a:gd name="T31" fmla="*/ 0 h 111"/>
                <a:gd name="T32" fmla="*/ 48 w 138"/>
                <a:gd name="T33" fmla="*/ 0 h 111"/>
                <a:gd name="T34" fmla="*/ 5 w 138"/>
                <a:gd name="T35" fmla="*/ 14 h 111"/>
                <a:gd name="T36" fmla="*/ 3 w 138"/>
                <a:gd name="T37" fmla="*/ 26 h 111"/>
                <a:gd name="T38" fmla="*/ 15 w 138"/>
                <a:gd name="T39" fmla="*/ 28 h 111"/>
                <a:gd name="T40" fmla="*/ 48 w 138"/>
                <a:gd name="T41" fmla="*/ 18 h 111"/>
                <a:gd name="T42" fmla="*/ 53 w 138"/>
                <a:gd name="T43" fmla="*/ 18 h 111"/>
                <a:gd name="T44" fmla="*/ 55 w 138"/>
                <a:gd name="T45" fmla="*/ 18 h 111"/>
                <a:gd name="T46" fmla="*/ 59 w 138"/>
                <a:gd name="T47" fmla="*/ 19 h 111"/>
                <a:gd name="T48" fmla="*/ 61 w 138"/>
                <a:gd name="T49" fmla="*/ 19 h 111"/>
                <a:gd name="T50" fmla="*/ 65 w 138"/>
                <a:gd name="T51" fmla="*/ 20 h 111"/>
                <a:gd name="T52" fmla="*/ 66 w 138"/>
                <a:gd name="T53" fmla="*/ 21 h 111"/>
                <a:gd name="T54" fmla="*/ 70 w 138"/>
                <a:gd name="T55" fmla="*/ 22 h 111"/>
                <a:gd name="T56" fmla="*/ 70 w 138"/>
                <a:gd name="T57" fmla="*/ 23 h 111"/>
                <a:gd name="T58" fmla="*/ 92 w 138"/>
                <a:gd name="T59" fmla="*/ 39 h 111"/>
                <a:gd name="T60" fmla="*/ 92 w 138"/>
                <a:gd name="T61" fmla="*/ 39 h 111"/>
                <a:gd name="T62" fmla="*/ 105 w 138"/>
                <a:gd name="T63" fmla="*/ 75 h 111"/>
                <a:gd name="T64" fmla="*/ 90 w 138"/>
                <a:gd name="T65" fmla="*/ 75 h 111"/>
                <a:gd name="T66" fmla="*/ 114 w 138"/>
                <a:gd name="T67" fmla="*/ 111 h 111"/>
                <a:gd name="T68" fmla="*/ 138 w 138"/>
                <a:gd name="T69" fmla="*/ 75 h 111"/>
                <a:gd name="T70" fmla="*/ 123 w 138"/>
                <a:gd name="T71" fmla="*/ 7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8" h="111">
                  <a:moveTo>
                    <a:pt x="123" y="75"/>
                  </a:moveTo>
                  <a:cubicBezTo>
                    <a:pt x="123" y="59"/>
                    <a:pt x="118" y="45"/>
                    <a:pt x="110" y="33"/>
                  </a:cubicBezTo>
                  <a:cubicBezTo>
                    <a:pt x="110" y="32"/>
                    <a:pt x="110" y="32"/>
                    <a:pt x="109" y="32"/>
                  </a:cubicBezTo>
                  <a:cubicBezTo>
                    <a:pt x="108" y="30"/>
                    <a:pt x="107" y="29"/>
                    <a:pt x="106" y="28"/>
                  </a:cubicBezTo>
                  <a:cubicBezTo>
                    <a:pt x="106" y="28"/>
                    <a:pt x="106" y="27"/>
                    <a:pt x="106" y="27"/>
                  </a:cubicBezTo>
                  <a:cubicBezTo>
                    <a:pt x="98" y="18"/>
                    <a:pt x="89" y="11"/>
                    <a:pt x="78" y="6"/>
                  </a:cubicBezTo>
                  <a:cubicBezTo>
                    <a:pt x="77" y="6"/>
                    <a:pt x="77" y="6"/>
                    <a:pt x="77" y="6"/>
                  </a:cubicBezTo>
                  <a:cubicBezTo>
                    <a:pt x="75" y="5"/>
                    <a:pt x="73" y="4"/>
                    <a:pt x="72" y="4"/>
                  </a:cubicBezTo>
                  <a:cubicBezTo>
                    <a:pt x="71" y="4"/>
                    <a:pt x="70" y="3"/>
                    <a:pt x="70" y="3"/>
                  </a:cubicBezTo>
                  <a:cubicBezTo>
                    <a:pt x="68" y="3"/>
                    <a:pt x="67" y="2"/>
                    <a:pt x="65" y="2"/>
                  </a:cubicBezTo>
                  <a:cubicBezTo>
                    <a:pt x="64" y="2"/>
                    <a:pt x="63" y="2"/>
                    <a:pt x="62" y="1"/>
                  </a:cubicBezTo>
                  <a:cubicBezTo>
                    <a:pt x="62" y="1"/>
                    <a:pt x="61" y="1"/>
                    <a:pt x="61" y="1"/>
                  </a:cubicBezTo>
                  <a:cubicBezTo>
                    <a:pt x="60" y="1"/>
                    <a:pt x="59" y="1"/>
                    <a:pt x="57" y="1"/>
                  </a:cubicBezTo>
                  <a:cubicBezTo>
                    <a:pt x="57" y="1"/>
                    <a:pt x="56" y="0"/>
                    <a:pt x="55" y="0"/>
                  </a:cubicBezTo>
                  <a:cubicBezTo>
                    <a:pt x="53" y="0"/>
                    <a:pt x="51" y="0"/>
                    <a:pt x="49" y="0"/>
                  </a:cubicBezTo>
                  <a:cubicBezTo>
                    <a:pt x="49" y="0"/>
                    <a:pt x="48" y="0"/>
                    <a:pt x="48" y="0"/>
                  </a:cubicBezTo>
                  <a:cubicBezTo>
                    <a:pt x="48" y="0"/>
                    <a:pt x="48" y="0"/>
                    <a:pt x="48" y="0"/>
                  </a:cubicBezTo>
                  <a:cubicBezTo>
                    <a:pt x="33" y="0"/>
                    <a:pt x="18" y="5"/>
                    <a:pt x="5" y="14"/>
                  </a:cubicBezTo>
                  <a:cubicBezTo>
                    <a:pt x="1" y="16"/>
                    <a:pt x="0" y="22"/>
                    <a:pt x="3" y="26"/>
                  </a:cubicBezTo>
                  <a:cubicBezTo>
                    <a:pt x="6" y="30"/>
                    <a:pt x="11" y="31"/>
                    <a:pt x="15" y="28"/>
                  </a:cubicBezTo>
                  <a:cubicBezTo>
                    <a:pt x="25" y="21"/>
                    <a:pt x="37" y="18"/>
                    <a:pt x="48" y="18"/>
                  </a:cubicBezTo>
                  <a:cubicBezTo>
                    <a:pt x="50" y="18"/>
                    <a:pt x="52" y="18"/>
                    <a:pt x="53" y="18"/>
                  </a:cubicBezTo>
                  <a:cubicBezTo>
                    <a:pt x="54" y="18"/>
                    <a:pt x="54" y="18"/>
                    <a:pt x="55" y="18"/>
                  </a:cubicBezTo>
                  <a:cubicBezTo>
                    <a:pt x="56" y="19"/>
                    <a:pt x="58" y="19"/>
                    <a:pt x="59" y="19"/>
                  </a:cubicBezTo>
                  <a:cubicBezTo>
                    <a:pt x="60" y="19"/>
                    <a:pt x="60" y="19"/>
                    <a:pt x="61" y="19"/>
                  </a:cubicBezTo>
                  <a:cubicBezTo>
                    <a:pt x="62" y="20"/>
                    <a:pt x="63" y="20"/>
                    <a:pt x="65" y="20"/>
                  </a:cubicBezTo>
                  <a:cubicBezTo>
                    <a:pt x="65" y="21"/>
                    <a:pt x="65" y="21"/>
                    <a:pt x="66" y="21"/>
                  </a:cubicBezTo>
                  <a:cubicBezTo>
                    <a:pt x="67" y="21"/>
                    <a:pt x="69" y="22"/>
                    <a:pt x="70" y="22"/>
                  </a:cubicBezTo>
                  <a:cubicBezTo>
                    <a:pt x="70" y="22"/>
                    <a:pt x="70" y="23"/>
                    <a:pt x="70" y="23"/>
                  </a:cubicBezTo>
                  <a:cubicBezTo>
                    <a:pt x="79" y="26"/>
                    <a:pt x="86" y="32"/>
                    <a:pt x="92" y="39"/>
                  </a:cubicBezTo>
                  <a:cubicBezTo>
                    <a:pt x="92" y="39"/>
                    <a:pt x="92" y="39"/>
                    <a:pt x="92" y="39"/>
                  </a:cubicBezTo>
                  <a:cubicBezTo>
                    <a:pt x="100" y="49"/>
                    <a:pt x="105" y="61"/>
                    <a:pt x="105" y="75"/>
                  </a:cubicBezTo>
                  <a:cubicBezTo>
                    <a:pt x="90" y="75"/>
                    <a:pt x="90" y="75"/>
                    <a:pt x="90" y="75"/>
                  </a:cubicBezTo>
                  <a:cubicBezTo>
                    <a:pt x="114" y="111"/>
                    <a:pt x="114" y="111"/>
                    <a:pt x="114" y="111"/>
                  </a:cubicBezTo>
                  <a:cubicBezTo>
                    <a:pt x="138" y="75"/>
                    <a:pt x="138" y="75"/>
                    <a:pt x="138" y="75"/>
                  </a:cubicBezTo>
                  <a:lnTo>
                    <a:pt x="123"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文本框 38"/>
          <p:cNvSpPr txBox="1"/>
          <p:nvPr/>
        </p:nvSpPr>
        <p:spPr>
          <a:xfrm>
            <a:off x="7385685" y="2416175"/>
            <a:ext cx="4184015" cy="337185"/>
          </a:xfrm>
          <a:prstGeom prst="rect">
            <a:avLst/>
          </a:prstGeom>
          <a:noFill/>
        </p:spPr>
        <p:txBody>
          <a:bodyPr wrap="square" rtlCol="0">
            <a:spAutoFit/>
          </a:bodyPr>
          <a:lstStyle/>
          <a:p>
            <a:pPr algn="ctr"/>
            <a:r>
              <a:rPr lang="zh-CN" altLang="en-US" sz="1600" dirty="0" smtClean="0">
                <a:hlinkClick r:id="rId2" action="ppaction://hlinkfile"/>
              </a:rPr>
              <a:t>甘特图</a:t>
            </a:r>
            <a:endParaRPr lang="en-US" altLang="zh-CN" sz="1600" dirty="0"/>
          </a:p>
        </p:txBody>
      </p:sp>
      <p:sp>
        <p:nvSpPr>
          <p:cNvPr id="28" name="文本框 39"/>
          <p:cNvSpPr txBox="1"/>
          <p:nvPr/>
        </p:nvSpPr>
        <p:spPr>
          <a:xfrm>
            <a:off x="7385685" y="5125085"/>
            <a:ext cx="4184015" cy="337185"/>
          </a:xfrm>
          <a:prstGeom prst="rect">
            <a:avLst/>
          </a:prstGeom>
          <a:noFill/>
        </p:spPr>
        <p:txBody>
          <a:bodyPr wrap="square" rtlCol="0">
            <a:spAutoFit/>
          </a:bodyPr>
          <a:lstStyle/>
          <a:p>
            <a:pPr algn="ctr"/>
            <a:r>
              <a:rPr lang="en-US" altLang="zh-CN" sz="1600" dirty="0" smtClean="0">
                <a:hlinkClick r:id="rId3" action="ppaction://hlinkfile"/>
              </a:rPr>
              <a:t>OBS</a:t>
            </a:r>
            <a:r>
              <a:rPr lang="zh-CN" altLang="en-US" sz="1600" dirty="0" smtClean="0">
                <a:hlinkClick r:id="rId3" action="ppaction://hlinkfile"/>
              </a:rPr>
              <a:t>图</a:t>
            </a:r>
            <a:endParaRPr lang="en-US" altLang="zh-CN" sz="1600" dirty="0"/>
          </a:p>
        </p:txBody>
      </p:sp>
      <p:sp>
        <p:nvSpPr>
          <p:cNvPr id="29" name="文本框 40"/>
          <p:cNvSpPr txBox="1"/>
          <p:nvPr/>
        </p:nvSpPr>
        <p:spPr>
          <a:xfrm>
            <a:off x="6471285" y="3756025"/>
            <a:ext cx="4285615" cy="337185"/>
          </a:xfrm>
          <a:prstGeom prst="rect">
            <a:avLst/>
          </a:prstGeom>
          <a:noFill/>
        </p:spPr>
        <p:txBody>
          <a:bodyPr wrap="square" rtlCol="0">
            <a:spAutoFit/>
          </a:bodyPr>
          <a:lstStyle/>
          <a:p>
            <a:pPr algn="ctr"/>
            <a:r>
              <a:rPr lang="en-US" altLang="zh-CN" sz="1600" dirty="0" smtClean="0">
                <a:hlinkClick r:id="rId4" action="ppaction://hlinkfile"/>
              </a:rPr>
              <a:t>WBS</a:t>
            </a:r>
            <a:r>
              <a:rPr lang="zh-CN" altLang="en-US" sz="1600" dirty="0" smtClean="0">
                <a:hlinkClick r:id="rId4" action="ppaction://hlinkfile"/>
              </a:rPr>
              <a:t>图</a:t>
            </a:r>
            <a:endParaRPr lang="en-US" altLang="zh-CN" sz="1600" dirty="0"/>
          </a:p>
        </p:txBody>
      </p:sp>
      <p:sp>
        <p:nvSpPr>
          <p:cNvPr id="30" name="文本框 41"/>
          <p:cNvSpPr txBox="1"/>
          <p:nvPr/>
        </p:nvSpPr>
        <p:spPr>
          <a:xfrm>
            <a:off x="2456815" y="974090"/>
            <a:ext cx="1647190" cy="645160"/>
          </a:xfrm>
          <a:prstGeom prst="rect">
            <a:avLst/>
          </a:prstGeom>
          <a:noFill/>
        </p:spPr>
        <p:txBody>
          <a:bodyPr wrap="square" rtlCol="0">
            <a:spAutoFit/>
            <a:scene3d>
              <a:camera prst="orthographicFront"/>
              <a:lightRig rig="threePt" dir="t"/>
            </a:scene3d>
          </a:bodyPr>
          <a:lstStyle/>
          <a:p>
            <a:pPr algn="just"/>
            <a:r>
              <a:rPr lang="zh-CN" altLang="en-US" sz="3600" b="1" dirty="0" smtClean="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附 录</a:t>
            </a:r>
            <a:endParaRPr lang="zh-CN" altLang="en-US" sz="3600" b="1" dirty="0" smtClean="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1000"/>
                                        <p:tgtEl>
                                          <p:spTgt spid="16"/>
                                        </p:tgtEl>
                                      </p:cBhvr>
                                    </p:animEffect>
                                    <p:anim calcmode="lin" valueType="num">
                                      <p:cBhvr>
                                        <p:cTn id="14" dur="1000" fill="hold"/>
                                        <p:tgtEl>
                                          <p:spTgt spid="16"/>
                                        </p:tgtEl>
                                        <p:attrNameLst>
                                          <p:attrName>ppt_x</p:attrName>
                                        </p:attrNameLst>
                                      </p:cBhvr>
                                      <p:tavLst>
                                        <p:tav tm="0">
                                          <p:val>
                                            <p:strVal val="#ppt_x"/>
                                          </p:val>
                                        </p:tav>
                                        <p:tav tm="100000">
                                          <p:val>
                                            <p:strVal val="#ppt_x"/>
                                          </p:val>
                                        </p:tav>
                                      </p:tavLst>
                                    </p:anim>
                                    <p:anim calcmode="lin" valueType="num">
                                      <p:cBhvr>
                                        <p:cTn id="15" dur="1000" fill="hold"/>
                                        <p:tgtEl>
                                          <p:spTgt spid="16"/>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750"/>
                                        <p:tgtEl>
                                          <p:spTgt spid="17"/>
                                        </p:tgtEl>
                                      </p:cBhvr>
                                    </p:animEffect>
                                  </p:childTnLst>
                                </p:cTn>
                              </p:par>
                            </p:childTnLst>
                          </p:cTn>
                        </p:par>
                        <p:par>
                          <p:cTn id="20" fill="hold">
                            <p:stCondLst>
                              <p:cond delay="2500"/>
                            </p:stCondLst>
                            <p:childTnLst>
                              <p:par>
                                <p:cTn id="21" presetID="22" presetClass="entr" presetSubtype="8"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750"/>
                                        <p:tgtEl>
                                          <p:spTgt spid="27"/>
                                        </p:tgtEl>
                                      </p:cBhvr>
                                    </p:animEffect>
                                  </p:childTnLst>
                                </p:cTn>
                              </p:par>
                            </p:childTnLst>
                          </p:cTn>
                        </p:par>
                        <p:par>
                          <p:cTn id="24" fill="hold">
                            <p:stCondLst>
                              <p:cond delay="3500"/>
                            </p:stCondLst>
                            <p:childTnLst>
                              <p:par>
                                <p:cTn id="25" presetID="10" presetClass="entr" presetSubtype="0"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750"/>
                                        <p:tgtEl>
                                          <p:spTgt spid="19"/>
                                        </p:tgtEl>
                                      </p:cBhvr>
                                    </p:animEffect>
                                  </p:childTnLst>
                                </p:cTn>
                              </p:par>
                            </p:childTnLst>
                          </p:cTn>
                        </p:par>
                        <p:par>
                          <p:cTn id="28" fill="hold">
                            <p:stCondLst>
                              <p:cond delay="4500"/>
                            </p:stCondLst>
                            <p:childTnLst>
                              <p:par>
                                <p:cTn id="29" presetID="22" presetClass="entr" presetSubtype="2"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wipe(right)">
                                      <p:cBhvr>
                                        <p:cTn id="31" dur="750"/>
                                        <p:tgtEl>
                                          <p:spTgt spid="29"/>
                                        </p:tgtEl>
                                      </p:cBhvr>
                                    </p:animEffect>
                                  </p:childTnLst>
                                </p:cTn>
                              </p:par>
                            </p:childTnLst>
                          </p:cTn>
                        </p:par>
                        <p:par>
                          <p:cTn id="32" fill="hold">
                            <p:stCondLst>
                              <p:cond delay="5500"/>
                            </p:stCondLst>
                            <p:childTnLst>
                              <p:par>
                                <p:cTn id="33" presetID="10" presetClass="entr" presetSubtype="0"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750"/>
                                        <p:tgtEl>
                                          <p:spTgt spid="18"/>
                                        </p:tgtEl>
                                      </p:cBhvr>
                                    </p:animEffect>
                                  </p:childTnLst>
                                </p:cTn>
                              </p:par>
                            </p:childTnLst>
                          </p:cTn>
                        </p:par>
                        <p:par>
                          <p:cTn id="36" fill="hold">
                            <p:stCondLst>
                              <p:cond delay="65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750"/>
                                        <p:tgtEl>
                                          <p:spTgt spid="28"/>
                                        </p:tgtEl>
                                      </p:cBhvr>
                                    </p:animEffect>
                                  </p:childTnLst>
                                </p:cTn>
                              </p:par>
                            </p:childTnLst>
                          </p:cTn>
                        </p:par>
                        <p:par>
                          <p:cTn id="40" fill="hold">
                            <p:stCondLst>
                              <p:cond delay="7500"/>
                            </p:stCondLst>
                            <p:childTnLst>
                              <p:par>
                                <p:cTn id="41" presetID="22" presetClass="entr" presetSubtype="2" fill="hold" grpId="0" nodeType="after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wipe(right)">
                                      <p:cBhvr>
                                        <p:cTn id="43"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18" grpId="0" bldLvl="0" animBg="1"/>
      <p:bldP spid="27" grpId="0"/>
      <p:bldP spid="28" grpId="0"/>
      <p:bldP spid="29" grpId="0"/>
      <p:bldP spid="30" grpId="0"/>
    </p:bld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矩形 4"/>
          <p:cNvSpPr/>
          <p:nvPr/>
        </p:nvSpPr>
        <p:spPr>
          <a:xfrm>
            <a:off x="3571855" y="1830375"/>
            <a:ext cx="6429375" cy="2677656"/>
          </a:xfrm>
          <a:prstGeom prst="rect">
            <a:avLst/>
          </a:prstGeom>
        </p:spPr>
        <p:txBody>
          <a:bodyPr>
            <a:spAutoFit/>
          </a:bodyPr>
          <a:lstStyle/>
          <a:p>
            <a:r>
              <a:rPr lang="en-US" sz="2400" b="1" dirty="0" err="1" smtClean="0">
                <a:latin typeface="微软雅黑" panose="020B0503020204020204" pitchFamily="34" charset="-122"/>
                <a:ea typeface="微软雅黑" panose="020B0503020204020204" pitchFamily="34" charset="-122"/>
              </a:rPr>
              <a:t>参考资料</a:t>
            </a:r>
            <a:endParaRPr lang="zh-CN" altLang="en-US" sz="2400" dirty="0" smtClean="0">
              <a:latin typeface="微软雅黑" panose="020B0503020204020204" pitchFamily="34" charset="-122"/>
              <a:ea typeface="微软雅黑" panose="020B0503020204020204" pitchFamily="34" charset="-122"/>
            </a:endParaRPr>
          </a:p>
          <a:p>
            <a:pPr lvl="0"/>
            <a:r>
              <a:rPr lang="en-US" sz="2400" dirty="0" smtClean="0">
                <a:latin typeface="微软雅黑" panose="020B0503020204020204" pitchFamily="34" charset="-122"/>
                <a:ea typeface="微软雅黑" panose="020B0503020204020204" pitchFamily="34" charset="-122"/>
              </a:rPr>
              <a:t>1.《软件需求》（第3版）</a:t>
            </a:r>
            <a:endParaRPr lang="zh-CN" altLang="en-US" sz="2400" dirty="0" smtClean="0">
              <a:latin typeface="微软雅黑" panose="020B0503020204020204" pitchFamily="34" charset="-122"/>
              <a:ea typeface="微软雅黑" panose="020B0503020204020204" pitchFamily="34" charset="-122"/>
            </a:endParaRPr>
          </a:p>
          <a:p>
            <a:pPr lvl="0"/>
            <a:r>
              <a:rPr lang="en-US" altLang="zh-CN"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软件项目管理</a:t>
            </a:r>
            <a:r>
              <a:rPr lang="en-US" altLang="zh-CN" sz="2400" dirty="0" smtClean="0">
                <a:latin typeface="微软雅黑" panose="020B0503020204020204" pitchFamily="34" charset="-122"/>
                <a:ea typeface="微软雅黑" panose="020B0503020204020204" pitchFamily="34" charset="-122"/>
              </a:rPr>
              <a:t>》</a:t>
            </a:r>
            <a:r>
              <a:rPr lang="en-US"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原书第</a:t>
            </a:r>
            <a:r>
              <a:rPr lang="en-US" sz="2400" dirty="0" smtClean="0">
                <a:latin typeface="微软雅黑" panose="020B0503020204020204" pitchFamily="34" charset="-122"/>
                <a:ea typeface="微软雅黑" panose="020B0503020204020204" pitchFamily="34" charset="-122"/>
              </a:rPr>
              <a:t>5</a:t>
            </a:r>
            <a:r>
              <a:rPr lang="zh-CN" altLang="en-US" sz="2400" dirty="0" smtClean="0">
                <a:latin typeface="微软雅黑" panose="020B0503020204020204" pitchFamily="34" charset="-122"/>
                <a:ea typeface="微软雅黑" panose="020B0503020204020204" pitchFamily="34" charset="-122"/>
              </a:rPr>
              <a:t>版</a:t>
            </a:r>
            <a:r>
              <a:rPr lang="en-US" sz="2400" dirty="0" smtClean="0">
                <a:latin typeface="微软雅黑" panose="020B0503020204020204" pitchFamily="34" charset="-122"/>
                <a:ea typeface="微软雅黑" panose="020B0503020204020204" pitchFamily="34" charset="-122"/>
              </a:rPr>
              <a:t>)</a:t>
            </a:r>
            <a:endParaRPr lang="zh-CN" altLang="en-US" sz="2400" dirty="0" smtClean="0">
              <a:latin typeface="微软雅黑" panose="020B0503020204020204" pitchFamily="34" charset="-122"/>
              <a:ea typeface="微软雅黑" panose="020B0503020204020204" pitchFamily="34" charset="-122"/>
            </a:endParaRPr>
          </a:p>
          <a:p>
            <a:pPr lvl="0"/>
            <a:r>
              <a:rPr lang="en-US" altLang="zh-CN" sz="2400" dirty="0" smtClean="0">
                <a:latin typeface="微软雅黑" panose="020B0503020204020204" pitchFamily="34" charset="-122"/>
                <a:ea typeface="微软雅黑" panose="020B0503020204020204" pitchFamily="34" charset="-122"/>
              </a:rPr>
              <a:t>3.《</a:t>
            </a:r>
            <a:r>
              <a:rPr lang="zh-CN" altLang="en-US" sz="2400" dirty="0" smtClean="0">
                <a:latin typeface="微软雅黑" panose="020B0503020204020204" pitchFamily="34" charset="-122"/>
                <a:ea typeface="微软雅黑" panose="020B0503020204020204" pitchFamily="34" charset="-122"/>
              </a:rPr>
              <a:t>软件工程导论</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（第</a:t>
            </a:r>
            <a:r>
              <a:rPr lang="en-US" sz="2400" dirty="0" smtClean="0">
                <a:latin typeface="微软雅黑" panose="020B0503020204020204" pitchFamily="34" charset="-122"/>
                <a:ea typeface="微软雅黑" panose="020B0503020204020204" pitchFamily="34" charset="-122"/>
              </a:rPr>
              <a:t>6</a:t>
            </a:r>
            <a:r>
              <a:rPr lang="zh-CN" altLang="en-US" sz="2400" dirty="0" smtClean="0">
                <a:latin typeface="微软雅黑" panose="020B0503020204020204" pitchFamily="34" charset="-122"/>
                <a:ea typeface="微软雅黑" panose="020B0503020204020204" pitchFamily="34" charset="-122"/>
              </a:rPr>
              <a:t>版）</a:t>
            </a:r>
            <a:endParaRPr lang="zh-CN" altLang="en-US" sz="2400" dirty="0" smtClean="0">
              <a:latin typeface="微软雅黑" panose="020B0503020204020204" pitchFamily="34" charset="-122"/>
              <a:ea typeface="微软雅黑" panose="020B0503020204020204" pitchFamily="34" charset="-122"/>
            </a:endParaRPr>
          </a:p>
          <a:p>
            <a:pPr lvl="0"/>
            <a:r>
              <a:rPr lang="en-US" sz="2400" dirty="0" smtClean="0">
                <a:latin typeface="微软雅黑" panose="020B0503020204020204" pitchFamily="34" charset="-122"/>
                <a:ea typeface="微软雅黑" panose="020B0503020204020204" pitchFamily="34" charset="-122"/>
              </a:rPr>
              <a:t>4.课程PPT</a:t>
            </a:r>
            <a:endParaRPr lang="zh-CN" altLang="en-US" sz="2400" dirty="0" smtClean="0">
              <a:latin typeface="微软雅黑" panose="020B0503020204020204" pitchFamily="34" charset="-122"/>
              <a:ea typeface="微软雅黑" panose="020B0503020204020204" pitchFamily="34" charset="-122"/>
            </a:endParaRPr>
          </a:p>
          <a:p>
            <a:pPr lvl="0"/>
            <a:r>
              <a:rPr lang="en-US" sz="2400" dirty="0" smtClean="0">
                <a:latin typeface="微软雅黑" panose="020B0503020204020204" pitchFamily="34" charset="-122"/>
                <a:ea typeface="微软雅黑" panose="020B0503020204020204" pitchFamily="34" charset="-122"/>
              </a:rPr>
              <a:t>5.CMMI3</a:t>
            </a:r>
            <a:r>
              <a:rPr lang="zh-CN" altLang="en-US" sz="2400" dirty="0" smtClean="0">
                <a:latin typeface="微软雅黑" panose="020B0503020204020204" pitchFamily="34" charset="-122"/>
                <a:ea typeface="微软雅黑" panose="020B0503020204020204" pitchFamily="34" charset="-122"/>
              </a:rPr>
              <a:t>模板</a:t>
            </a:r>
            <a:endParaRPr lang="zh-CN" altLang="en-US" sz="2400" dirty="0" smtClean="0">
              <a:latin typeface="微软雅黑" panose="020B0503020204020204" pitchFamily="34" charset="-122"/>
              <a:ea typeface="微软雅黑" panose="020B0503020204020204" pitchFamily="34" charset="-122"/>
            </a:endParaRPr>
          </a:p>
          <a:p>
            <a:pPr lvl="0"/>
            <a:r>
              <a:rPr lang="en-US" sz="2400" dirty="0" smtClean="0">
                <a:latin typeface="微软雅黑" panose="020B0503020204020204" pitchFamily="34" charset="-122"/>
                <a:ea typeface="微软雅黑" panose="020B0503020204020204" pitchFamily="34" charset="-122"/>
              </a:rPr>
              <a:t>6.PMBOK</a:t>
            </a:r>
            <a:r>
              <a:rPr lang="zh-CN" altLang="en-US" sz="2400" dirty="0" smtClean="0">
                <a:latin typeface="微软雅黑" panose="020B0503020204020204" pitchFamily="34" charset="-122"/>
                <a:ea typeface="微软雅黑" panose="020B0503020204020204" pitchFamily="34" charset="-122"/>
              </a:rPr>
              <a:t>（第六版）</a:t>
            </a: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a:buNone/>
            </a:pPr>
            <a:r>
              <a:rPr lang="zh-CN" altLang="en-US" sz="3200" b="1" dirty="0" smtClean="0">
                <a:cs typeface="Arial" panose="020B0604020202020204" pitchFamily="34" charset="0"/>
              </a:rPr>
              <a:t>韩佳鑫  需求计划初步、需求计划完善  效绩：</a:t>
            </a:r>
            <a:r>
              <a:rPr lang="en-US" altLang="zh-CN" sz="3200" b="1" dirty="0" smtClean="0">
                <a:cs typeface="Arial" panose="020B0604020202020204" pitchFamily="34" charset="0"/>
              </a:rPr>
              <a:t>94</a:t>
            </a:r>
            <a:r>
              <a:rPr lang="zh-CN" altLang="en-US" sz="3200" b="1" dirty="0" smtClean="0">
                <a:cs typeface="Arial" panose="020B0604020202020204" pitchFamily="34" charset="0"/>
              </a:rPr>
              <a:t>分</a:t>
            </a:r>
            <a:endParaRPr lang="en-US" altLang="zh-CN" sz="3200" b="1" dirty="0" smtClean="0">
              <a:cs typeface="Arial" panose="020B0604020202020204" pitchFamily="34" charset="0"/>
            </a:endParaRPr>
          </a:p>
          <a:p>
            <a:pPr>
              <a:buNone/>
            </a:pPr>
            <a:r>
              <a:rPr lang="zh-CN" altLang="en-US" sz="3200" b="1" dirty="0" smtClean="0">
                <a:cs typeface="Arial" panose="020B0604020202020204" pitchFamily="34" charset="0"/>
              </a:rPr>
              <a:t>葛鑫志</a:t>
            </a:r>
            <a:r>
              <a:rPr lang="en-US" altLang="zh-CN" sz="3200" b="1" dirty="0" smtClean="0">
                <a:cs typeface="Arial" panose="020B0604020202020204" pitchFamily="34" charset="0"/>
              </a:rPr>
              <a:t>  </a:t>
            </a:r>
            <a:r>
              <a:rPr lang="zh-CN" altLang="en-US" sz="3200" b="1" dirty="0" smtClean="0">
                <a:cs typeface="Arial" panose="020B0604020202020204" pitchFamily="34" charset="0"/>
              </a:rPr>
              <a:t>需求计划报告审核完善，会议记录。效绩：</a:t>
            </a:r>
            <a:r>
              <a:rPr lang="en-US" altLang="zh-CN" sz="3200" b="1" dirty="0" smtClean="0">
                <a:cs typeface="Arial" panose="020B0604020202020204" pitchFamily="34" charset="0"/>
              </a:rPr>
              <a:t>90</a:t>
            </a:r>
            <a:r>
              <a:rPr lang="zh-CN" altLang="en-US" sz="3200" b="1" dirty="0" smtClean="0">
                <a:cs typeface="Arial" panose="020B0604020202020204" pitchFamily="34" charset="0"/>
              </a:rPr>
              <a:t>分</a:t>
            </a:r>
            <a:endParaRPr lang="en-US" altLang="zh-CN" sz="3200" b="1" dirty="0" smtClean="0">
              <a:cs typeface="Arial" panose="020B0604020202020204" pitchFamily="34" charset="0"/>
            </a:endParaRPr>
          </a:p>
          <a:p>
            <a:pPr>
              <a:buNone/>
            </a:pPr>
            <a:r>
              <a:rPr lang="zh-CN" altLang="en-US" sz="3200" b="1" dirty="0" smtClean="0">
                <a:cs typeface="Arial" panose="020B0604020202020204" pitchFamily="34" charset="0"/>
              </a:rPr>
              <a:t>胡泽宇</a:t>
            </a:r>
            <a:r>
              <a:rPr lang="en-US" altLang="zh-CN" sz="3200" b="1" dirty="0" smtClean="0">
                <a:cs typeface="Arial" panose="020B0604020202020204" pitchFamily="34" charset="0"/>
              </a:rPr>
              <a:t>  </a:t>
            </a:r>
            <a:r>
              <a:rPr lang="zh-CN" altLang="en-US" sz="3200" b="1" dirty="0" smtClean="0">
                <a:cs typeface="Arial" panose="020B0604020202020204" pitchFamily="34" charset="0"/>
              </a:rPr>
              <a:t>项目章程完善、</a:t>
            </a:r>
            <a:r>
              <a:rPr lang="en-US" altLang="zh-CN" sz="3200" b="1" dirty="0" err="1" smtClean="0">
                <a:cs typeface="Arial" panose="020B0604020202020204" pitchFamily="34" charset="0"/>
              </a:rPr>
              <a:t>obs</a:t>
            </a:r>
            <a:r>
              <a:rPr lang="zh-CN" altLang="en-US" sz="3200" b="1" dirty="0" smtClean="0">
                <a:cs typeface="Arial" panose="020B0604020202020204" pitchFamily="34" charset="0"/>
              </a:rPr>
              <a:t>图。效绩：</a:t>
            </a:r>
            <a:r>
              <a:rPr lang="en-US" altLang="zh-CN" sz="3200" b="1" dirty="0" smtClean="0">
                <a:cs typeface="Arial" panose="020B0604020202020204" pitchFamily="34" charset="0"/>
              </a:rPr>
              <a:t>92</a:t>
            </a:r>
            <a:r>
              <a:rPr lang="zh-CN" altLang="en-US" sz="3200" b="1" dirty="0" smtClean="0">
                <a:cs typeface="Arial" panose="020B0604020202020204" pitchFamily="34" charset="0"/>
              </a:rPr>
              <a:t>分</a:t>
            </a:r>
            <a:endParaRPr lang="en-US" altLang="zh-CN" sz="3200" b="1" dirty="0" smtClean="0">
              <a:cs typeface="Arial" panose="020B0604020202020204" pitchFamily="34" charset="0"/>
            </a:endParaRPr>
          </a:p>
          <a:p>
            <a:pPr>
              <a:buNone/>
            </a:pPr>
            <a:r>
              <a:rPr lang="zh-CN" altLang="en-US" sz="3200" b="1" dirty="0" smtClean="0">
                <a:cs typeface="Arial" panose="020B0604020202020204" pitchFamily="34" charset="0"/>
              </a:rPr>
              <a:t>金志超</a:t>
            </a:r>
            <a:r>
              <a:rPr lang="en-US" altLang="zh-CN" sz="3200" b="1" dirty="0" smtClean="0">
                <a:cs typeface="Arial" panose="020B0604020202020204" pitchFamily="34" charset="0"/>
              </a:rPr>
              <a:t>  </a:t>
            </a:r>
            <a:r>
              <a:rPr lang="en-US" altLang="zh-CN" sz="3200" b="1" dirty="0" err="1" smtClean="0">
                <a:cs typeface="Arial" panose="020B0604020202020204" pitchFamily="34" charset="0"/>
              </a:rPr>
              <a:t>ppt</a:t>
            </a:r>
            <a:r>
              <a:rPr lang="zh-CN" altLang="en-US" sz="3200" b="1" dirty="0" smtClean="0">
                <a:cs typeface="Arial" panose="020B0604020202020204" pitchFamily="34" charset="0"/>
              </a:rPr>
              <a:t>制作、项目章程初步   效绩：</a:t>
            </a:r>
            <a:r>
              <a:rPr lang="en-US" altLang="zh-CN" sz="3200" b="1" dirty="0" smtClean="0">
                <a:cs typeface="Arial" panose="020B0604020202020204" pitchFamily="34" charset="0"/>
              </a:rPr>
              <a:t>85</a:t>
            </a:r>
            <a:r>
              <a:rPr lang="zh-CN" altLang="en-US" sz="3200" b="1" dirty="0" smtClean="0">
                <a:cs typeface="Arial" panose="020B0604020202020204" pitchFamily="34" charset="0"/>
              </a:rPr>
              <a:t>分</a:t>
            </a:r>
            <a:endParaRPr lang="en-US" altLang="zh-CN" sz="3200" b="1" dirty="0" smtClean="0">
              <a:cs typeface="Arial" panose="020B0604020202020204" pitchFamily="34" charset="0"/>
            </a:endParaRPr>
          </a:p>
          <a:p>
            <a:pPr>
              <a:buNone/>
            </a:pPr>
            <a:r>
              <a:rPr lang="zh-CN" altLang="en-US" sz="3200" b="1" dirty="0" smtClean="0">
                <a:cs typeface="Arial" panose="020B0604020202020204" pitchFamily="34" charset="0"/>
              </a:rPr>
              <a:t>林康  负责需求计划甘特图、</a:t>
            </a:r>
            <a:r>
              <a:rPr lang="en-US" altLang="zh-CN" sz="3200" b="1" dirty="0" err="1" smtClean="0">
                <a:cs typeface="Arial" panose="020B0604020202020204" pitchFamily="34" charset="0"/>
              </a:rPr>
              <a:t>wbs</a:t>
            </a:r>
            <a:r>
              <a:rPr lang="zh-CN" altLang="en-US" sz="3200" b="1" dirty="0" smtClean="0">
                <a:cs typeface="Arial" panose="020B0604020202020204" pitchFamily="34" charset="0"/>
              </a:rPr>
              <a:t>图。效绩：</a:t>
            </a:r>
            <a:r>
              <a:rPr lang="en-US" altLang="zh-CN" sz="3200" b="1" dirty="0" smtClean="0">
                <a:cs typeface="Arial" panose="020B0604020202020204" pitchFamily="34" charset="0"/>
              </a:rPr>
              <a:t>96</a:t>
            </a:r>
            <a:r>
              <a:rPr lang="zh-CN" altLang="en-US" sz="3200" b="1" dirty="0" smtClean="0">
                <a:cs typeface="Arial" panose="020B0604020202020204" pitchFamily="34" charset="0"/>
              </a:rPr>
              <a:t>分</a:t>
            </a:r>
            <a:endParaRPr lang="zh-CN" altLang="en-US" sz="3200" b="1" dirty="0">
              <a:cs typeface="Arial" panose="020B0604020202020204" pitchFamily="34" charset="0"/>
            </a:endParaRPr>
          </a:p>
        </p:txBody>
      </p:sp>
      <p:sp>
        <p:nvSpPr>
          <p:cNvPr id="4" name="内容占位符 2"/>
          <p:cNvSpPr txBox="1"/>
          <p:nvPr/>
        </p:nvSpPr>
        <p:spPr>
          <a:xfrm>
            <a:off x="1228299" y="587167"/>
            <a:ext cx="4176464" cy="1080120"/>
          </a:xfrm>
          <a:prstGeom prst="rect">
            <a:avLst/>
          </a:prstGeom>
        </p:spPr>
        <p:txBody>
          <a:bodyPr vert="horz" lIns="96433" tIns="48216" rIns="96433" bIns="48216" rtlCol="0">
            <a:normAutofit/>
          </a:bodyPr>
          <a:lstStyle>
            <a:lvl1pPr marL="241300" indent="-241300" algn="l" defTabSz="963930" rtl="0" eaLnBrk="1" latinLnBrk="0" hangingPunct="1">
              <a:lnSpc>
                <a:spcPct val="90000"/>
              </a:lnSpc>
              <a:spcBef>
                <a:spcPts val="1055"/>
              </a:spcBef>
              <a:buFont typeface="Arial" panose="020B0604020202020204" pitchFamily="34" charset="0"/>
              <a:buChar char="•"/>
              <a:defRPr sz="3000" kern="1200">
                <a:solidFill>
                  <a:schemeClr val="tx1"/>
                </a:solidFill>
                <a:latin typeface="微软雅黑" panose="020B0503020204020204" pitchFamily="34" charset="-122"/>
                <a:ea typeface="微软雅黑" panose="020B0503020204020204" pitchFamily="34" charset="-122"/>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00" kern="1200">
                <a:solidFill>
                  <a:schemeClr val="tx1"/>
                </a:solidFill>
                <a:latin typeface="微软雅黑" panose="020B0503020204020204" pitchFamily="34" charset="-122"/>
                <a:ea typeface="微软雅黑" panose="020B0503020204020204" pitchFamily="34" charset="-122"/>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00" kern="1200">
                <a:solidFill>
                  <a:schemeClr val="tx1"/>
                </a:solidFill>
                <a:latin typeface="微软雅黑" panose="020B0503020204020204" pitchFamily="34" charset="-122"/>
                <a:ea typeface="微软雅黑" panose="020B0503020204020204" pitchFamily="34" charset="-122"/>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微软雅黑" panose="020B0503020204020204" pitchFamily="34" charset="-122"/>
                <a:ea typeface="微软雅黑" panose="020B0503020204020204" pitchFamily="34" charset="-122"/>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微软雅黑" panose="020B0503020204020204" pitchFamily="34" charset="-122"/>
                <a:ea typeface="微软雅黑" panose="020B0503020204020204" pitchFamily="34" charset="-122"/>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fontAlgn="auto">
              <a:spcAft>
                <a:spcPts val="0"/>
              </a:spcAft>
              <a:buFont typeface="Arial" panose="020B0604020202020204" pitchFamily="34" charset="0"/>
              <a:buNone/>
            </a:pPr>
            <a:r>
              <a:rPr lang="zh-CN" altLang="en-US" sz="3200" b="1" dirty="0" smtClean="0">
                <a:cs typeface="Arial" panose="020B0604020202020204" pitchFamily="34" charset="0"/>
              </a:rPr>
              <a:t>小组分工及效绩</a:t>
            </a:r>
            <a:endParaRPr lang="en-US" altLang="zh-CN" sz="3200" b="1" dirty="0" smtClean="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5"/>
          <p:cNvSpPr>
            <a:spLocks noChangeArrowheads="1"/>
          </p:cNvSpPr>
          <p:nvPr/>
        </p:nvSpPr>
        <p:spPr bwMode="auto">
          <a:xfrm>
            <a:off x="354" y="-8929"/>
            <a:ext cx="12858044" cy="7239348"/>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txBody>
          <a:bodyPr vert="horz" wrap="square" lIns="128580" tIns="64290" rIns="128580" bIns="64290" numCol="1" anchor="t" anchorCtr="0" compatLnSpc="1"/>
          <a:lstStyle/>
          <a:p>
            <a:endParaRPr lang="zh-CN" altLang="en-US"/>
          </a:p>
        </p:txBody>
      </p:sp>
      <p:sp>
        <p:nvSpPr>
          <p:cNvPr id="15" name="菱形 14"/>
          <p:cNvSpPr/>
          <p:nvPr/>
        </p:nvSpPr>
        <p:spPr>
          <a:xfrm>
            <a:off x="-4242538" y="-2940991"/>
            <a:ext cx="12835136" cy="12835136"/>
          </a:xfrm>
          <a:prstGeom prst="diamond">
            <a:avLst/>
          </a:prstGeom>
          <a:solidFill>
            <a:schemeClr val="accent1">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259"/>
          <p:cNvSpPr>
            <a:spLocks noChangeArrowheads="1"/>
          </p:cNvSpPr>
          <p:nvPr/>
        </p:nvSpPr>
        <p:spPr bwMode="auto">
          <a:xfrm>
            <a:off x="1104453" y="3272404"/>
            <a:ext cx="6838950"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4400" cap="all" dirty="0">
                <a:solidFill>
                  <a:schemeClr val="bg1"/>
                </a:solidFill>
                <a:latin typeface="Arial" panose="020B0604020202020204" pitchFamily="34" charset="0"/>
                <a:cs typeface="Arial" panose="020B0604020202020204" pitchFamily="34" charset="0"/>
              </a:rPr>
              <a:t>感谢</a:t>
            </a:r>
            <a:r>
              <a:rPr lang="zh-CN" altLang="en-US" sz="4400" cap="all" dirty="0" smtClean="0">
                <a:solidFill>
                  <a:schemeClr val="bg1"/>
                </a:solidFill>
                <a:latin typeface="Arial" panose="020B0604020202020204" pitchFamily="34" charset="0"/>
                <a:cs typeface="Arial" panose="020B0604020202020204" pitchFamily="34" charset="0"/>
              </a:rPr>
              <a:t>聆听！</a:t>
            </a:r>
            <a:endParaRPr lang="zh-CN" altLang="en-US" sz="4400" cap="all" dirty="0" smtClean="0">
              <a:solidFill>
                <a:schemeClr val="bg1"/>
              </a:solidFill>
              <a:latin typeface="Arial" panose="020B0604020202020204" pitchFamily="34" charset="0"/>
              <a:cs typeface="Arial" panose="020B0604020202020204" pitchFamily="34" charset="0"/>
            </a:endParaRPr>
          </a:p>
        </p:txBody>
      </p:sp>
      <p:sp>
        <p:nvSpPr>
          <p:cNvPr id="16" name="菱形 15"/>
          <p:cNvSpPr/>
          <p:nvPr/>
        </p:nvSpPr>
        <p:spPr>
          <a:xfrm>
            <a:off x="3028162" y="-8132117"/>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菱形 16"/>
          <p:cNvSpPr/>
          <p:nvPr/>
        </p:nvSpPr>
        <p:spPr>
          <a:xfrm>
            <a:off x="9073019" y="2759076"/>
            <a:ext cx="10377688" cy="10377688"/>
          </a:xfrm>
          <a:prstGeom prst="diamond">
            <a:avLst/>
          </a:prstGeom>
          <a:solidFill>
            <a:schemeClr val="accent3">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p:cNvSpPr/>
          <p:nvPr/>
        </p:nvSpPr>
        <p:spPr>
          <a:xfrm>
            <a:off x="-1785090" y="5298133"/>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0-#ppt_w/2"/>
                                          </p:val>
                                        </p:tav>
                                        <p:tav tm="100000">
                                          <p:val>
                                            <p:strVal val="#ppt_x"/>
                                          </p:val>
                                        </p:tav>
                                      </p:tavLst>
                                    </p:anim>
                                    <p:anim calcmode="lin" valueType="num">
                                      <p:cBhvr additive="base">
                                        <p:cTn id="13" dur="500" fill="hold"/>
                                        <p:tgtEl>
                                          <p:spTgt spid="15"/>
                                        </p:tgtEl>
                                        <p:attrNameLst>
                                          <p:attrName>ppt_y</p:attrName>
                                        </p:attrNameLst>
                                      </p:cBhvr>
                                      <p:tavLst>
                                        <p:tav tm="0">
                                          <p:val>
                                            <p:strVal val="#ppt_y"/>
                                          </p:val>
                                        </p:tav>
                                        <p:tav tm="100000">
                                          <p:val>
                                            <p:strVal val="#ppt_y"/>
                                          </p:val>
                                        </p:tav>
                                      </p:tavLst>
                                    </p:anim>
                                  </p:childTnLst>
                                </p:cTn>
                              </p:par>
                              <p:par>
                                <p:cTn id="14" presetID="2" presetClass="entr" presetSubtype="1"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500" fill="hold"/>
                                        <p:tgtEl>
                                          <p:spTgt spid="16"/>
                                        </p:tgtEl>
                                        <p:attrNameLst>
                                          <p:attrName>ppt_x</p:attrName>
                                        </p:attrNameLst>
                                      </p:cBhvr>
                                      <p:tavLst>
                                        <p:tav tm="0">
                                          <p:val>
                                            <p:strVal val="#ppt_x"/>
                                          </p:val>
                                        </p:tav>
                                        <p:tav tm="100000">
                                          <p:val>
                                            <p:strVal val="#ppt_x"/>
                                          </p:val>
                                        </p:tav>
                                      </p:tavLst>
                                    </p:anim>
                                    <p:anim calcmode="lin" valueType="num">
                                      <p:cBhvr additive="base">
                                        <p:cTn id="17" dur="500" fill="hold"/>
                                        <p:tgtEl>
                                          <p:spTgt spid="16"/>
                                        </p:tgtEl>
                                        <p:attrNameLst>
                                          <p:attrName>ppt_y</p:attrName>
                                        </p:attrNameLst>
                                      </p:cBhvr>
                                      <p:tavLst>
                                        <p:tav tm="0">
                                          <p:val>
                                            <p:strVal val="0-#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ppt_x"/>
                                          </p:val>
                                        </p:tav>
                                        <p:tav tm="100000">
                                          <p:val>
                                            <p:strVal val="#ppt_x"/>
                                          </p:val>
                                        </p:tav>
                                      </p:tavLst>
                                    </p:anim>
                                    <p:anim calcmode="lin" valueType="num">
                                      <p:cBhvr additive="base">
                                        <p:cTn id="21" dur="500" fill="hold"/>
                                        <p:tgtEl>
                                          <p:spTgt spid="17"/>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par>
                          <p:cTn id="26" fill="hold">
                            <p:stCondLst>
                              <p:cond delay="500"/>
                            </p:stCondLst>
                            <p:childTnLst>
                              <p:par>
                                <p:cTn id="27" presetID="41" presetClass="entr" presetSubtype="0" fill="hold" grpId="0" nodeType="afterEffect">
                                  <p:stCondLst>
                                    <p:cond delay="0"/>
                                  </p:stCondLst>
                                  <p:iterate type="lt">
                                    <p:tmPct val="10000"/>
                                  </p:iterate>
                                  <p:childTnLst>
                                    <p:set>
                                      <p:cBhvr>
                                        <p:cTn id="28" dur="1" fill="hold">
                                          <p:stCondLst>
                                            <p:cond delay="0"/>
                                          </p:stCondLst>
                                        </p:cTn>
                                        <p:tgtEl>
                                          <p:spTgt spid="7"/>
                                        </p:tgtEl>
                                        <p:attrNameLst>
                                          <p:attrName>style.visibility</p:attrName>
                                        </p:attrNameLst>
                                      </p:cBhvr>
                                      <p:to>
                                        <p:strVal val="visible"/>
                                      </p:to>
                                    </p:set>
                                    <p:anim calcmode="lin" valueType="num">
                                      <p:cBhvr>
                                        <p:cTn id="29"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30" dur="500" fill="hold"/>
                                        <p:tgtEl>
                                          <p:spTgt spid="7"/>
                                        </p:tgtEl>
                                        <p:attrNameLst>
                                          <p:attrName>ppt_y</p:attrName>
                                        </p:attrNameLst>
                                      </p:cBhvr>
                                      <p:tavLst>
                                        <p:tav tm="0">
                                          <p:val>
                                            <p:strVal val="#ppt_y"/>
                                          </p:val>
                                        </p:tav>
                                        <p:tav tm="100000">
                                          <p:val>
                                            <p:strVal val="#ppt_y"/>
                                          </p:val>
                                        </p:tav>
                                      </p:tavLst>
                                    </p:anim>
                                    <p:anim calcmode="lin" valueType="num">
                                      <p:cBhvr>
                                        <p:cTn id="31"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32"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33" dur="500" tmFilter="0,0; .5, 1; 1, 1"/>
                                        <p:tgtEl>
                                          <p:spTgt spid="7"/>
                                        </p:tgtEl>
                                      </p:cBhvr>
                                    </p:animEffect>
                                  </p:childTnLst>
                                </p:cTn>
                              </p:par>
                            </p:childTnLst>
                          </p:cTn>
                        </p:par>
                        <p:par>
                          <p:cTn id="34" fill="hold">
                            <p:stCondLst>
                              <p:cond delay="1200"/>
                            </p:stCondLst>
                            <p:childTnLst>
                              <p:par>
                                <p:cTn id="35" presetID="26" presetClass="emph" presetSubtype="0" fill="hold" grpId="1" nodeType="afterEffect">
                                  <p:stCondLst>
                                    <p:cond delay="0"/>
                                  </p:stCondLst>
                                  <p:iterate type="lt">
                                    <p:tmPct val="0"/>
                                  </p:iterate>
                                  <p:childTnLst>
                                    <p:animEffect transition="out" filter="fade">
                                      <p:cBhvr>
                                        <p:cTn id="36" dur="500" tmFilter="0, 0; .2, .5; .8, .5; 1, 0"/>
                                        <p:tgtEl>
                                          <p:spTgt spid="7"/>
                                        </p:tgtEl>
                                      </p:cBhvr>
                                    </p:animEffect>
                                    <p:animScale>
                                      <p:cBhvr>
                                        <p:cTn id="37" dur="250" autoRev="1"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bldLvl="0" animBg="1"/>
      <p:bldP spid="7" grpId="0"/>
      <p:bldP spid="7" grpId="1"/>
      <p:bldP spid="16" grpId="0" animBg="1"/>
      <p:bldP spid="17" grpId="0" animBg="1"/>
      <p:bldP spid="19"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0" name="文本框 2"/>
          <p:cNvSpPr txBox="1">
            <a:spLocks noChangeArrowheads="1"/>
          </p:cNvSpPr>
          <p:nvPr>
            <p:custDataLst>
              <p:tags r:id="rId1"/>
            </p:custDataLst>
          </p:nvPr>
        </p:nvSpPr>
        <p:spPr bwMode="auto">
          <a:xfrm>
            <a:off x="1582458" y="1955325"/>
            <a:ext cx="4435021" cy="332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01</a:t>
            </a:r>
            <a:endParaRPr lang="zh-CN" altLang="en-US" sz="20985"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7" name="直接连接符 6"/>
          <p:cNvCxnSpPr/>
          <p:nvPr>
            <p:custDataLst>
              <p:tags r:id="rId2"/>
            </p:custDataLst>
          </p:nvPr>
        </p:nvCxnSpPr>
        <p:spPr>
          <a:xfrm>
            <a:off x="5813895" y="3616325"/>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052" name="文本框 11"/>
          <p:cNvSpPr txBox="1">
            <a:spLocks noChangeArrowheads="1"/>
          </p:cNvSpPr>
          <p:nvPr>
            <p:custDataLst>
              <p:tags r:id="rId3"/>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章节 </a:t>
            </a:r>
            <a:r>
              <a:rPr lang="en-US" altLang="zh-CN"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PART</a:t>
            </a:r>
            <a:endParaRPr lang="zh-CN" altLang="en-US" sz="3795"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8" name="矩形 7"/>
          <p:cNvSpPr/>
          <p:nvPr/>
        </p:nvSpPr>
        <p:spPr>
          <a:xfrm>
            <a:off x="6205300" y="2748495"/>
            <a:ext cx="4468868" cy="830580"/>
          </a:xfrm>
          <a:prstGeom prst="rect">
            <a:avLst/>
          </a:prstGeom>
        </p:spPr>
        <p:txBody>
          <a:bodyPr wrap="square" lIns="0" tIns="0" rIns="0" bIns="0">
            <a:spAutoFit/>
          </a:bodyPr>
          <a:lstStyle/>
          <a:p>
            <a:r>
              <a:rPr lang="en-US" altLang="zh-CN"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rPr>
              <a:t>    </a:t>
            </a:r>
            <a:r>
              <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rPr>
              <a:t>项目概述</a:t>
            </a:r>
            <a:endPar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Tree>
    <p:custDataLst>
      <p:tags r:id="rId4"/>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2052"/>
                                        </p:tgtEl>
                                        <p:attrNameLst>
                                          <p:attrName>style.visibility</p:attrName>
                                        </p:attrNameLst>
                                      </p:cBhvr>
                                      <p:to>
                                        <p:strVal val="visible"/>
                                      </p:to>
                                    </p:set>
                                    <p:anim calcmode="lin" valueType="num">
                                      <p:cBhvr additive="base">
                                        <p:cTn id="12" dur="500" fill="hold"/>
                                        <p:tgtEl>
                                          <p:spTgt spid="2052"/>
                                        </p:tgtEl>
                                        <p:attrNameLst>
                                          <p:attrName>ppt_x</p:attrName>
                                        </p:attrNameLst>
                                      </p:cBhvr>
                                      <p:tavLst>
                                        <p:tav tm="0">
                                          <p:val>
                                            <p:strVal val="0-#ppt_w/2"/>
                                          </p:val>
                                        </p:tav>
                                        <p:tav tm="100000">
                                          <p:val>
                                            <p:strVal val="#ppt_x"/>
                                          </p:val>
                                        </p:tav>
                                      </p:tavLst>
                                    </p:anim>
                                    <p:anim calcmode="lin" valueType="num">
                                      <p:cBhvr additive="base">
                                        <p:cTn id="13" dur="500" fill="hold"/>
                                        <p:tgtEl>
                                          <p:spTgt spid="2052"/>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3" presetClass="entr" presetSubtype="32"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strVal val="4*#ppt_w"/>
                                          </p:val>
                                        </p:tav>
                                        <p:tav tm="100000">
                                          <p:val>
                                            <p:strVal val="#ppt_w"/>
                                          </p:val>
                                        </p:tav>
                                      </p:tavLst>
                                    </p:anim>
                                    <p:anim calcmode="lin" valueType="num">
                                      <p:cBhvr>
                                        <p:cTn id="19"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arn(inVertical)">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0" grpId="0"/>
      <p:bldP spid="2052" grpId="0" animBg="1"/>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矩形 4"/>
          <p:cNvSpPr/>
          <p:nvPr/>
        </p:nvSpPr>
        <p:spPr>
          <a:xfrm>
            <a:off x="784920" y="545128"/>
            <a:ext cx="11288911" cy="6142395"/>
          </a:xfrm>
          <a:prstGeom prst="rect">
            <a:avLst/>
          </a:prstGeom>
          <a:solidFill>
            <a:schemeClr val="bg1"/>
          </a:solidFill>
          <a:ln>
            <a:noFill/>
          </a:ln>
          <a:effectLst>
            <a:outerShdw blurRad="177800" dist="101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6433" tIns="48216" rIns="96433" bIns="48216" rtlCol="0" anchor="ctr"/>
          <a:lstStyle/>
          <a:p>
            <a:pPr algn="ctr"/>
            <a:endParaRPr lang="zh-CN" altLang="en-US"/>
          </a:p>
        </p:txBody>
      </p:sp>
      <p:sp>
        <p:nvSpPr>
          <p:cNvPr id="8" name="Content Placeholder 2"/>
          <p:cNvSpPr txBox="1"/>
          <p:nvPr/>
        </p:nvSpPr>
        <p:spPr>
          <a:xfrm>
            <a:off x="2285971" y="2330441"/>
            <a:ext cx="7215238" cy="215443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sz="2800" dirty="0" smtClean="0">
                <a:latin typeface="微软雅黑" panose="020B0503020204020204" pitchFamily="34" charset="-122"/>
                <a:ea typeface="微软雅黑" panose="020B0503020204020204" pitchFamily="34" charset="-122"/>
              </a:rPr>
              <a:t>此需求工程计划作为“软件工程系列课程教学辅助网站”项目的子计划，包含了项目需求分析中的工作内容、资源分配、人员安排、风险管理、版本配置管理等内容，项目的执行根据此计划为基础得以执行和展开。</a:t>
            </a:r>
            <a:endParaRPr lang="zh-CN" altLang="en-US" sz="2800" dirty="0">
              <a:latin typeface="微软雅黑" panose="020B0503020204020204" pitchFamily="34" charset="-122"/>
              <a:ea typeface="微软雅黑" panose="020B0503020204020204" pitchFamily="34" charset="-122"/>
            </a:endParaRPr>
          </a:p>
        </p:txBody>
      </p:sp>
      <p:sp>
        <p:nvSpPr>
          <p:cNvPr id="9" name="TextBox 8"/>
          <p:cNvSpPr txBox="1"/>
          <p:nvPr/>
        </p:nvSpPr>
        <p:spPr>
          <a:xfrm>
            <a:off x="1051764" y="967136"/>
            <a:ext cx="2807720" cy="553720"/>
          </a:xfrm>
          <a:prstGeom prst="rect">
            <a:avLst/>
          </a:prstGeom>
          <a:noFill/>
        </p:spPr>
        <p:txBody>
          <a:bodyPr wrap="square" lIns="0" tIns="0" rIns="0" bIns="0" rtlCol="0" anchor="ctr">
            <a:spAutoFit/>
            <a:scene3d>
              <a:camera prst="orthographicFront"/>
              <a:lightRig rig="threePt" dir="t"/>
            </a:scene3d>
          </a:bodyPr>
          <a:lstStyle/>
          <a:p>
            <a:pPr lvl="1"/>
            <a:r>
              <a:rPr lang="zh-CN" altLang="zh-CN" sz="3600"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编写目的</a:t>
            </a:r>
            <a:endParaRPr lang="zh-CN" altLang="zh-CN" sz="3600"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p:txBody>
      </p:sp>
      <p:pic>
        <p:nvPicPr>
          <p:cNvPr id="12" name="图片 11" descr="3_121022124419_3"/>
          <p:cNvPicPr>
            <a:picLocks noChangeAspect="1"/>
          </p:cNvPicPr>
          <p:nvPr/>
        </p:nvPicPr>
        <p:blipFill>
          <a:blip r:embed="rId1"/>
          <a:srcRect l="-474" t="59806" r="26388"/>
          <a:stretch>
            <a:fillRect/>
          </a:stretch>
        </p:blipFill>
        <p:spPr>
          <a:xfrm>
            <a:off x="8003481" y="545128"/>
            <a:ext cx="4070350" cy="16554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 name="TextBox 8"/>
          <p:cNvSpPr txBox="1"/>
          <p:nvPr/>
        </p:nvSpPr>
        <p:spPr>
          <a:xfrm>
            <a:off x="914400" y="562610"/>
            <a:ext cx="2499995" cy="553720"/>
          </a:xfrm>
          <a:prstGeom prst="rect">
            <a:avLst/>
          </a:prstGeom>
          <a:noFill/>
        </p:spPr>
        <p:txBody>
          <a:bodyPr wrap="square" lIns="0" tIns="0" rIns="0" bIns="0" rtlCol="0" anchor="ctr">
            <a:spAutoFit/>
          </a:bodyPr>
          <a:lstStyle/>
          <a:p>
            <a:r>
              <a:rPr lang="zh-CN" altLang="en-US" sz="36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工作内容</a:t>
            </a:r>
            <a:endParaRPr lang="zh-CN" altLang="en-US" sz="36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文本框 7"/>
          <p:cNvSpPr txBox="1"/>
          <p:nvPr/>
        </p:nvSpPr>
        <p:spPr>
          <a:xfrm>
            <a:off x="2077720" y="1875155"/>
            <a:ext cx="7867015" cy="3969385"/>
          </a:xfrm>
          <a:prstGeom prst="rect">
            <a:avLst/>
          </a:prstGeom>
          <a:noFill/>
        </p:spPr>
        <p:txBody>
          <a:bodyPr wrap="square" rtlCol="0">
            <a:spAutoFit/>
          </a:bodyPr>
          <a:lstStyle/>
          <a:p>
            <a:r>
              <a:rPr lang="en-US" altLang="zh-CN" sz="2800"/>
              <a:t>       </a:t>
            </a:r>
            <a:r>
              <a:rPr lang="zh-CN" altLang="en-US" sz="2800">
                <a:latin typeface="微软雅黑" panose="020B0503020204020204" pitchFamily="34" charset="-122"/>
                <a:ea typeface="微软雅黑" panose="020B0503020204020204" pitchFamily="34" charset="-122"/>
              </a:rPr>
              <a:t>本项目应当是“软件工程系列教学课程辅助网站”项目的需求工程过程，包括需求开发和需求管理，目标将产生SRS文档，并对需求变更进行控制。由于此课程重点在于需求的获取，因此这一部分会尤其详细些，当获取需求后，开始进行项目估算，进度计划，项目跟踪，完成策划这一部之后，开始进行建模分析与设计，接着构建项目，包括编码与测试，最后进行项目的最终部署，包括交付给客户，以及进行反馈。</a:t>
            </a:r>
            <a:endParaRPr lang="zh-CN" altLang="en-US" sz="28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p:cNvGraphicFramePr/>
          <p:nvPr/>
        </p:nvGraphicFramePr>
        <p:xfrm>
          <a:off x="1135380" y="177165"/>
          <a:ext cx="10179050" cy="6878320"/>
        </p:xfrm>
        <a:graphic>
          <a:graphicData uri="http://schemas.openxmlformats.org/drawingml/2006/table">
            <a:tbl>
              <a:tblPr firstRow="1" bandRow="1">
                <a:tableStyleId>{5C22544A-7EE6-4342-B048-85BDC9FD1C3A}</a:tableStyleId>
              </a:tblPr>
              <a:tblGrid>
                <a:gridCol w="1454150"/>
                <a:gridCol w="1454150"/>
                <a:gridCol w="1454150"/>
                <a:gridCol w="1454150"/>
                <a:gridCol w="1454150"/>
                <a:gridCol w="1454150"/>
                <a:gridCol w="1454150"/>
              </a:tblGrid>
              <a:tr h="340360">
                <a:tc rowSpan="2">
                  <a:txBody>
                    <a:bodyPr/>
                    <a:lstStyle/>
                    <a:p>
                      <a:pPr indent="0" algn="ctr">
                        <a:buNone/>
                      </a:pP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具体人员</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rowSpan="2">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联系地址 </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gridSpan="4">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联系方式</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c hMerge="1">
                  <a:tcPr/>
                </a:tc>
                <a:tc rowSpan="2">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职位</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340360">
                <a:tc vMerge="1">
                  <a:tcPr/>
                </a:tc>
                <a:tc vMerge="1">
                  <a:tcP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微信</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Email</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QQ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手机号码</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vMerge="1">
                  <a:tcP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韩佳鑫</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607</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hjx19970311</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1146072889@qq.com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1146072889</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17774009395</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项目经理</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胡泽宇</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607</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15858263523</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812341947@qq.com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812341947</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15858263523</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配置管理员</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葛鑫志</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607</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15858272823</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1171008831@qq.com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1171008831</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15858272823</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需求分析员</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林康</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608</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18768186269</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649211130@qq.com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649211130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18768186269</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系统设计员</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金志超</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608</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13355810586</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295326869@qq.com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295326869</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13355810586</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技术支持工程师</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黄枭帅</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607</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17774009251</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1412143367@qq.com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1412143367</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17774009251</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用户代表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杨老师</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浙江大学城市学院理四</a:t>
                      </a:r>
                      <a:r>
                        <a:rPr lang="en-US" altLang="zh-CN" sz="1600" b="0">
                          <a:latin typeface="微软雅黑" panose="020B0503020204020204" pitchFamily="34" charset="-122"/>
                          <a:ea typeface="微软雅黑" panose="020B0503020204020204" pitchFamily="34" charset="-122"/>
                          <a:cs typeface="宋体" panose="02010600030101010101" pitchFamily="2" charset="-122"/>
                        </a:rPr>
                        <a:t>504</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HolleyYang</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yangc@zucc.edu.cn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项目发起人 用户代表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侯老师</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tuuuuuuudou</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ubilabs@zucc.edu.cn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项目发起人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43560" y="371475"/>
            <a:ext cx="3139440" cy="583565"/>
          </a:xfrm>
          <a:prstGeom prst="rect">
            <a:avLst/>
          </a:prstGeom>
          <a:noFill/>
        </p:spPr>
        <p:txBody>
          <a:bodyPr wrap="square" rtlCol="0">
            <a:spAutoFit/>
          </a:bodyPr>
          <a:lstStyle/>
          <a:p>
            <a:r>
              <a:rPr lang="zh-CN" altLang="en-US" sz="3200" b="1">
                <a:latin typeface="微软雅黑" panose="020B0503020204020204" pitchFamily="34" charset="-122"/>
                <a:ea typeface="微软雅黑" panose="020B0503020204020204" pitchFamily="34" charset="-122"/>
              </a:rPr>
              <a:t>需移交的文件表</a:t>
            </a:r>
            <a:endParaRPr lang="zh-CN" altLang="en-US" sz="3200" b="1">
              <a:latin typeface="微软雅黑" panose="020B0503020204020204" pitchFamily="34" charset="-122"/>
              <a:ea typeface="微软雅黑" panose="020B0503020204020204" pitchFamily="34" charset="-122"/>
            </a:endParaRPr>
          </a:p>
        </p:txBody>
      </p:sp>
      <p:graphicFrame>
        <p:nvGraphicFramePr>
          <p:cNvPr id="10" name="表格 9"/>
          <p:cNvGraphicFramePr/>
          <p:nvPr/>
        </p:nvGraphicFramePr>
        <p:xfrm>
          <a:off x="4051300" y="1139190"/>
          <a:ext cx="2314575" cy="5323205"/>
        </p:xfrm>
        <a:graphic>
          <a:graphicData uri="http://schemas.openxmlformats.org/drawingml/2006/table">
            <a:tbl>
              <a:tblPr firstRow="1" bandRow="1">
                <a:tableStyleId>{5C22544A-7EE6-4342-B048-85BDC9FD1C3A}</a:tableStyleId>
              </a:tblPr>
              <a:tblGrid>
                <a:gridCol w="2314575"/>
              </a:tblGrid>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会议记录</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项目章程</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可行性分析报告</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总体项目计划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初步</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432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《QA</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软件需求规格说明书</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系统设计计划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graphicFrame>
        <p:nvGraphicFramePr>
          <p:cNvPr id="11" name="表格 10"/>
          <p:cNvGraphicFramePr/>
          <p:nvPr/>
        </p:nvGraphicFramePr>
        <p:xfrm>
          <a:off x="7666355" y="1139190"/>
          <a:ext cx="2656840" cy="5323205"/>
        </p:xfrm>
        <a:graphic>
          <a:graphicData uri="http://schemas.openxmlformats.org/drawingml/2006/table">
            <a:tbl>
              <a:tblPr firstRow="1" bandRow="1">
                <a:tableStyleId>{5C22544A-7EE6-4342-B048-85BDC9FD1C3A}</a:tableStyleId>
              </a:tblPr>
              <a:tblGrid>
                <a:gridCol w="2656840"/>
              </a:tblGrid>
              <a:tr h="58674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需求变更控制文档</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451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用户手册</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38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概要设计说明</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8740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系统编码与实现计划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451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测试计划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38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工程部署计划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38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培训计划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451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系统维护计划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38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项目总体报告</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48995" y="436245"/>
            <a:ext cx="3074035" cy="583565"/>
          </a:xfrm>
          <a:prstGeom prst="rect">
            <a:avLst/>
          </a:prstGeom>
          <a:noFill/>
        </p:spPr>
        <p:txBody>
          <a:bodyPr wrap="square" rtlCol="0">
            <a:spAutoFit/>
          </a:bodyPr>
          <a:lstStyle/>
          <a:p>
            <a:r>
              <a:rPr lang="zh-CN" altLang="en-US" sz="3200" b="1">
                <a:latin typeface="微软雅黑" panose="020B0503020204020204" pitchFamily="34" charset="-122"/>
                <a:ea typeface="微软雅黑" panose="020B0503020204020204" pitchFamily="34" charset="-122"/>
              </a:rPr>
              <a:t>验收标准表格</a:t>
            </a:r>
            <a:endParaRPr lang="zh-CN" altLang="en-US" sz="3200" b="1">
              <a:latin typeface="微软雅黑" panose="020B0503020204020204" pitchFamily="34" charset="-122"/>
              <a:ea typeface="微软雅黑" panose="020B0503020204020204" pitchFamily="34" charset="-122"/>
            </a:endParaRPr>
          </a:p>
        </p:txBody>
      </p:sp>
      <p:graphicFrame>
        <p:nvGraphicFramePr>
          <p:cNvPr id="3" name="表格 2"/>
          <p:cNvGraphicFramePr/>
          <p:nvPr/>
        </p:nvGraphicFramePr>
        <p:xfrm>
          <a:off x="2788920" y="1173480"/>
          <a:ext cx="3201670" cy="5775960"/>
        </p:xfrm>
        <a:graphic>
          <a:graphicData uri="http://schemas.openxmlformats.org/drawingml/2006/table">
            <a:tbl>
              <a:tblPr firstRow="1" bandRow="1">
                <a:tableStyleId>{5C22544A-7EE6-4342-B048-85BDC9FD1C3A}</a:tableStyleId>
              </a:tblPr>
              <a:tblGrid>
                <a:gridCol w="1600835"/>
                <a:gridCol w="1600835"/>
              </a:tblGrid>
              <a:tr h="45402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项目章程</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验收标准</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可行性分析报告</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总体项目计划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初步</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《QA</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81470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软件需求规格说明书</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系统设计计划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需求变更控制文档</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graphicFrame>
        <p:nvGraphicFramePr>
          <p:cNvPr id="4" name="表格 3"/>
          <p:cNvGraphicFramePr/>
          <p:nvPr/>
        </p:nvGraphicFramePr>
        <p:xfrm>
          <a:off x="7268210" y="1455420"/>
          <a:ext cx="3164840" cy="5212080"/>
        </p:xfrm>
        <a:graphic>
          <a:graphicData uri="http://schemas.openxmlformats.org/drawingml/2006/table">
            <a:tbl>
              <a:tblPr firstRow="1" bandRow="1">
                <a:tableStyleId>{5C22544A-7EE6-4342-B048-85BDC9FD1C3A}</a:tableStyleId>
              </a:tblPr>
              <a:tblGrid>
                <a:gridCol w="1582420"/>
                <a:gridCol w="1582420"/>
              </a:tblGrid>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用户手册</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solidFill>
                      <a:srgbClr val="F2E7E7"/>
                    </a:solidFill>
                  </a:tcP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solidFill>
                      <a:srgbClr val="F2E7E7"/>
                    </a:solidFill>
                  </a:tcP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软件概要设计说明</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系统编码与实现计划</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solidFill>
                      <a:srgbClr val="F2E7E7"/>
                    </a:solidFill>
                  </a:tcP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测试计划</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工程部署计划</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培训计划</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系统维护计划</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项目总体报告</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ags/tag1.xml><?xml version="1.0" encoding="utf-8"?>
<p:tagLst xmlns:p="http://schemas.openxmlformats.org/presentationml/2006/main">
  <p:tag name="MH" val="20161022203851"/>
  <p:tag name="MH_LIBRARY" val="GRAPHIC"/>
  <p:tag name="MH_TYPE" val="SubTitle"/>
  <p:tag name="MH_ORDER" val="1"/>
</p:tagLst>
</file>

<file path=ppt/tags/tag10.xml><?xml version="1.0" encoding="utf-8"?>
<p:tagLst xmlns:p="http://schemas.openxmlformats.org/presentationml/2006/main">
  <p:tag name="MH" val="20161022204031"/>
  <p:tag name="MH_LIBRARY" val="GRAPHIC"/>
  <p:tag name="MH_ORDER" val="文本框 2"/>
</p:tagLst>
</file>

<file path=ppt/tags/tag11.xml><?xml version="1.0" encoding="utf-8"?>
<p:tagLst xmlns:p="http://schemas.openxmlformats.org/presentationml/2006/main">
  <p:tag name="MH" val="20161022204031"/>
  <p:tag name="MH_LIBRARY" val="GRAPHIC"/>
  <p:tag name="MH_ORDER" val="Straight Connector 6"/>
</p:tagLst>
</file>

<file path=ppt/tags/tag12.xml><?xml version="1.0" encoding="utf-8"?>
<p:tagLst xmlns:p="http://schemas.openxmlformats.org/presentationml/2006/main">
  <p:tag name="MH" val="20161022204031"/>
  <p:tag name="MH_LIBRARY" val="GRAPHIC"/>
  <p:tag name="MH_ORDER" val="文本框 11"/>
</p:tagLst>
</file>

<file path=ppt/tags/tag13.xml><?xml version="1.0" encoding="utf-8"?>
<p:tagLst xmlns:p="http://schemas.openxmlformats.org/presentationml/2006/main">
  <p:tag name="MH" val="20161022204031"/>
  <p:tag name="MH_LIBRARY" val="GRAPHIC"/>
</p:tagLst>
</file>

<file path=ppt/tags/tag14.xml><?xml version="1.0" encoding="utf-8"?>
<p:tagLst xmlns:p="http://schemas.openxmlformats.org/presentationml/2006/main">
  <p:tag name="MH" val="20161022204031"/>
  <p:tag name="MH_LIBRARY" val="GRAPHIC"/>
  <p:tag name="MH_ORDER" val="文本框 2"/>
</p:tagLst>
</file>

<file path=ppt/tags/tag15.xml><?xml version="1.0" encoding="utf-8"?>
<p:tagLst xmlns:p="http://schemas.openxmlformats.org/presentationml/2006/main">
  <p:tag name="MH" val="20161022204031"/>
  <p:tag name="MH_LIBRARY" val="GRAPHIC"/>
  <p:tag name="MH_ORDER" val="Straight Connector 6"/>
</p:tagLst>
</file>

<file path=ppt/tags/tag16.xml><?xml version="1.0" encoding="utf-8"?>
<p:tagLst xmlns:p="http://schemas.openxmlformats.org/presentationml/2006/main">
  <p:tag name="MH" val="20161022204031"/>
  <p:tag name="MH_LIBRARY" val="GRAPHIC"/>
  <p:tag name="MH_ORDER" val="文本框 11"/>
</p:tagLst>
</file>

<file path=ppt/tags/tag17.xml><?xml version="1.0" encoding="utf-8"?>
<p:tagLst xmlns:p="http://schemas.openxmlformats.org/presentationml/2006/main">
  <p:tag name="MH" val="20161022204031"/>
  <p:tag name="MH_LIBRARY" val="GRAPHIC"/>
</p:tagLst>
</file>

<file path=ppt/tags/tag18.xml><?xml version="1.0" encoding="utf-8"?>
<p:tagLst xmlns:p="http://schemas.openxmlformats.org/presentationml/2006/main">
  <p:tag name="MH" val="20161022204031"/>
  <p:tag name="MH_LIBRARY" val="GRAPHIC"/>
  <p:tag name="MH_ORDER" val="文本框 2"/>
</p:tagLst>
</file>

<file path=ppt/tags/tag19.xml><?xml version="1.0" encoding="utf-8"?>
<p:tagLst xmlns:p="http://schemas.openxmlformats.org/presentationml/2006/main">
  <p:tag name="MH" val="20161022204031"/>
  <p:tag name="MH_LIBRARY" val="GRAPHIC"/>
  <p:tag name="MH_ORDER" val="Straight Connector 6"/>
</p:tagLst>
</file>

<file path=ppt/tags/tag2.xml><?xml version="1.0" encoding="utf-8"?>
<p:tagLst xmlns:p="http://schemas.openxmlformats.org/presentationml/2006/main">
  <p:tag name="MH" val="20161022203851"/>
  <p:tag name="MH_LIBRARY" val="GRAPHIC"/>
  <p:tag name="MH_TYPE" val="Other"/>
  <p:tag name="MH_ORDER" val="1"/>
</p:tagLst>
</file>

<file path=ppt/tags/tag20.xml><?xml version="1.0" encoding="utf-8"?>
<p:tagLst xmlns:p="http://schemas.openxmlformats.org/presentationml/2006/main">
  <p:tag name="MH" val="20161022204031"/>
  <p:tag name="MH_LIBRARY" val="GRAPHIC"/>
  <p:tag name="MH_ORDER" val="文本框 11"/>
</p:tagLst>
</file>

<file path=ppt/tags/tag21.xml><?xml version="1.0" encoding="utf-8"?>
<p:tagLst xmlns:p="http://schemas.openxmlformats.org/presentationml/2006/main">
  <p:tag name="MH" val="20161022204031"/>
  <p:tag name="MH_LIBRARY" val="GRAPHIC"/>
</p:tagLst>
</file>

<file path=ppt/tags/tag3.xml><?xml version="1.0" encoding="utf-8"?>
<p:tagLst xmlns:p="http://schemas.openxmlformats.org/presentationml/2006/main">
  <p:tag name="MH" val="20161022203851"/>
  <p:tag name="MH_LIBRARY" val="GRAPHIC"/>
  <p:tag name="MH_TYPE" val="SubTitle"/>
  <p:tag name="MH_ORDER" val="2"/>
</p:tagLst>
</file>

<file path=ppt/tags/tag4.xml><?xml version="1.0" encoding="utf-8"?>
<p:tagLst xmlns:p="http://schemas.openxmlformats.org/presentationml/2006/main">
  <p:tag name="MH" val="20161022203851"/>
  <p:tag name="MH_LIBRARY" val="GRAPHIC"/>
  <p:tag name="MH_TYPE" val="Other"/>
  <p:tag name="MH_ORDER" val="1"/>
</p:tagLst>
</file>

<file path=ppt/tags/tag5.xml><?xml version="1.0" encoding="utf-8"?>
<p:tagLst xmlns:p="http://schemas.openxmlformats.org/presentationml/2006/main">
  <p:tag name="MH" val="20160830110146"/>
  <p:tag name="MH_LIBRARY" val="CONTENTS"/>
  <p:tag name="MH_TYPE" val="OTHERS"/>
  <p:tag name="ID" val="553512"/>
</p:tagLst>
</file>

<file path=ppt/tags/tag6.xml><?xml version="1.0" encoding="utf-8"?>
<p:tagLst xmlns:p="http://schemas.openxmlformats.org/presentationml/2006/main">
  <p:tag name="MH" val="20160830110146"/>
  <p:tag name="MH_LIBRARY" val="CONTENTS"/>
  <p:tag name="MH_TYPE" val="OTHERS"/>
  <p:tag name="ID" val="553512"/>
</p:tagLst>
</file>

<file path=ppt/tags/tag7.xml><?xml version="1.0" encoding="utf-8"?>
<p:tagLst xmlns:p="http://schemas.openxmlformats.org/presentationml/2006/main">
  <p:tag name="MH" val="20161022203851"/>
  <p:tag name="MH_LIBRARY" val="GRAPHIC"/>
  <p:tag name="MH_TYPE" val="SubTitle"/>
  <p:tag name="MH_ORDER" val="1"/>
</p:tagLst>
</file>

<file path=ppt/tags/tag8.xml><?xml version="1.0" encoding="utf-8"?>
<p:tagLst xmlns:p="http://schemas.openxmlformats.org/presentationml/2006/main">
  <p:tag name="MH" val="20161022203851"/>
  <p:tag name="MH_LIBRARY" val="GRAPHIC"/>
  <p:tag name="MH_TYPE" val="Other"/>
  <p:tag name="MH_ORDER" val="1"/>
</p:tagLst>
</file>

<file path=ppt/tags/tag9.xml><?xml version="1.0" encoding="utf-8"?>
<p:tagLst xmlns:p="http://schemas.openxmlformats.org/presentationml/2006/main">
  <p:tag name="MH_TYPE" val="#NeiR#"/>
  <p:tag name="MH_NUMBER" val="5"/>
  <p:tag name="MH_CATEGORY" val="#BingLLB#"/>
  <p:tag name="MH_LAYOUT" val="SubTitle"/>
  <p:tag name="MH" val="20161022203851"/>
  <p:tag name="MH_LIBRARY" val="GRAPHIC"/>
</p:tagLst>
</file>

<file path=ppt/theme/theme1.xml><?xml version="1.0" encoding="utf-8"?>
<a:theme xmlns:a="http://schemas.openxmlformats.org/drawingml/2006/main" name="Office Theme">
  <a:themeElements>
    <a:clrScheme name="自定义 173">
      <a:dk1>
        <a:sysClr val="windowText" lastClr="000000"/>
      </a:dk1>
      <a:lt1>
        <a:sysClr val="window" lastClr="FFFFFF"/>
      </a:lt1>
      <a:dk2>
        <a:srgbClr val="44546A"/>
      </a:dk2>
      <a:lt2>
        <a:srgbClr val="E7E6E6"/>
      </a:lt2>
      <a:accent1>
        <a:srgbClr val="B30000"/>
      </a:accent1>
      <a:accent2>
        <a:srgbClr val="3A3838"/>
      </a:accent2>
      <a:accent3>
        <a:srgbClr val="B30000"/>
      </a:accent3>
      <a:accent4>
        <a:srgbClr val="3A3838"/>
      </a:accent4>
      <a:accent5>
        <a:srgbClr val="B30000"/>
      </a:accent5>
      <a:accent6>
        <a:srgbClr val="3A3838"/>
      </a:accent6>
      <a:hlink>
        <a:srgbClr val="B30000"/>
      </a:hlink>
      <a:folHlink>
        <a:srgbClr val="3A3838"/>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7847</Words>
  <Application>WPS 演示</Application>
  <PresentationFormat>自定义</PresentationFormat>
  <Paragraphs>727</Paragraphs>
  <Slides>39</Slides>
  <Notes>7</Notes>
  <HiddenSlides>0</HiddenSlides>
  <MMClips>1</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39</vt:i4>
      </vt:variant>
    </vt:vector>
  </HeadingPairs>
  <TitlesOfParts>
    <vt:vector size="50" baseType="lpstr">
      <vt:lpstr>Arial</vt:lpstr>
      <vt:lpstr>宋体</vt:lpstr>
      <vt:lpstr>Wingdings</vt:lpstr>
      <vt:lpstr>Calibri</vt:lpstr>
      <vt:lpstr>微软雅黑</vt:lpstr>
      <vt:lpstr>Agency FB</vt:lpstr>
      <vt:lpstr>Times New Roman</vt:lpstr>
      <vt:lpstr>Arial</vt:lpstr>
      <vt:lpstr>Arial Unicode MS</vt:lpstr>
      <vt:lpstr>Office Theme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http:/www.ypppt.com</cp:keywords>
  <dc:description>http://www.ypppt.com/</dc:description>
  <cp:lastModifiedBy>zt</cp:lastModifiedBy>
  <cp:revision>5</cp:revision>
  <dcterms:created xsi:type="dcterms:W3CDTF">2016-12-22T15:35:00Z</dcterms:created>
  <dcterms:modified xsi:type="dcterms:W3CDTF">2017-11-04T04:49:48Z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